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sldIdLst>
    <p:sldId id="256" r:id="rId3"/>
    <p:sldId id="257" r:id="rId4"/>
    <p:sldId id="265" r:id="rId5"/>
    <p:sldId id="266" r:id="rId6"/>
    <p:sldId id="258" r:id="rId7"/>
    <p:sldId id="274" r:id="rId9"/>
    <p:sldId id="268" r:id="rId10"/>
    <p:sldId id="270" r:id="rId11"/>
    <p:sldId id="271" r:id="rId12"/>
    <p:sldId id="273" r:id="rId13"/>
    <p:sldId id="272" r:id="rId14"/>
    <p:sldId id="259" r:id="rId15"/>
    <p:sldId id="262" r:id="rId16"/>
    <p:sldId id="263" r:id="rId17"/>
    <p:sldId id="264" r:id="rId18"/>
    <p:sldId id="275" r:id="rId19"/>
    <p:sldId id="286" r:id="rId20"/>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9" d="100"/>
          <a:sy n="119" d="100"/>
        </p:scale>
        <p:origin x="557"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gs" Target="tags/tag7.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t="-9000" b="-9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16.xml.rels><?xml version="1.0" encoding="UTF-8" standalone="yes"?>
<Relationships xmlns="http://schemas.openxmlformats.org/package/2006/relationships"><Relationship Id="rId9" Type="http://schemas.openxmlformats.org/officeDocument/2006/relationships/image" Target="../media/image32.png"/><Relationship Id="rId8" Type="http://schemas.openxmlformats.org/officeDocument/2006/relationships/tags" Target="../tags/tag6.xml"/><Relationship Id="rId7" Type="http://schemas.openxmlformats.org/officeDocument/2006/relationships/image" Target="../media/image31.png"/><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image" Target="../media/image30.png"/><Relationship Id="rId3" Type="http://schemas.openxmlformats.org/officeDocument/2006/relationships/tags" Target="../tags/tag3.xml"/><Relationship Id="rId2" Type="http://schemas.openxmlformats.org/officeDocument/2006/relationships/image" Target="../media/image29.png"/><Relationship Id="rId10" Type="http://schemas.openxmlformats.org/officeDocument/2006/relationships/slideLayout" Target="../slideLayouts/slideLayout2.xml"/><Relationship Id="rId1" Type="http://schemas.openxmlformats.org/officeDocument/2006/relationships/tags" Target="../tags/tag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tags" Target="../tags/tag1.xml"/><Relationship Id="rId2" Type="http://schemas.openxmlformats.org/officeDocument/2006/relationships/image" Target="../media/image12.png"/><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a:ln w="15875"/>
                <a:gradFill>
                  <a:gsLst>
                    <a:gs pos="0">
                      <a:schemeClr val="accent1"/>
                    </a:gs>
                    <a:gs pos="100000">
                      <a:schemeClr val="accent6"/>
                    </a:gs>
                  </a:gsLst>
                  <a:lin ang="2700000" scaled="0"/>
                </a:gradFill>
                <a:effectLst/>
              </a:rPr>
              <a:t>AI</a:t>
            </a:r>
            <a:r>
              <a:rPr lang="zh-CN" altLang="en-US">
                <a:ln w="15875"/>
                <a:gradFill>
                  <a:gsLst>
                    <a:gs pos="0">
                      <a:schemeClr val="accent1"/>
                    </a:gs>
                    <a:gs pos="100000">
                      <a:schemeClr val="accent6"/>
                    </a:gs>
                  </a:gsLst>
                  <a:lin ang="2700000" scaled="0"/>
                </a:gradFill>
                <a:effectLst/>
              </a:rPr>
              <a:t>-fundamentals</a:t>
            </a:r>
            <a:br>
              <a:rPr lang="zh-CN" altLang="en-US">
                <a:ln w="15875"/>
                <a:gradFill>
                  <a:gsLst>
                    <a:gs pos="0">
                      <a:schemeClr val="accent1"/>
                    </a:gs>
                    <a:gs pos="100000">
                      <a:schemeClr val="accent6"/>
                    </a:gs>
                  </a:gsLst>
                  <a:lin ang="2700000" scaled="0"/>
                </a:gradFill>
                <a:effectLst/>
              </a:rPr>
            </a:br>
            <a:r>
              <a:rPr lang="en-US" altLang="zh-CN">
                <a:ln w="15875"/>
                <a:gradFill>
                  <a:gsLst>
                    <a:gs pos="0">
                      <a:schemeClr val="accent1"/>
                    </a:gs>
                    <a:gs pos="100000">
                      <a:schemeClr val="accent6"/>
                    </a:gs>
                  </a:gsLst>
                  <a:lin ang="2700000" scaled="0"/>
                </a:gradFill>
                <a:effectLst/>
              </a:rPr>
              <a:t>Project 2 report</a:t>
            </a:r>
            <a:endParaRPr lang="en-US" altLang="zh-CN">
              <a:ln w="15875"/>
              <a:gradFill>
                <a:gsLst>
                  <a:gs pos="0">
                    <a:schemeClr val="accent1"/>
                  </a:gs>
                  <a:gs pos="100000">
                    <a:schemeClr val="accent6"/>
                  </a:gs>
                </a:gsLst>
                <a:lin ang="2700000" scaled="0"/>
              </a:gradFill>
              <a:effectLst/>
            </a:endParaRPr>
          </a:p>
        </p:txBody>
      </p:sp>
      <p:sp>
        <p:nvSpPr>
          <p:cNvPr id="3" name="副标题 2"/>
          <p:cNvSpPr>
            <a:spLocks noGrp="1"/>
          </p:cNvSpPr>
          <p:nvPr>
            <p:ph type="subTitle" idx="1"/>
          </p:nvPr>
        </p:nvSpPr>
        <p:spPr/>
        <p:txBody>
          <a:bodyPr>
            <a:normAutofit lnSpcReduction="10000"/>
          </a:bodyPr>
          <a:lstStyle/>
          <a:p>
            <a:endParaRPr lang="zh-CN" altLang="en-US"/>
          </a:p>
          <a:p>
            <a:endParaRPr lang="zh-CN" altLang="en-US"/>
          </a:p>
          <a:p>
            <a:endParaRPr lang="zh-CN" altLang="en-US"/>
          </a:p>
          <a:p>
            <a:r>
              <a:rPr lang="zh-CN" altLang="en-US"/>
              <a:t>谢瑞阳</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descr="2024-06-23 144452"/>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2024-06-23 144452"/>
          <p:cNvPicPr>
            <a:picLocks noChangeAspect="1"/>
          </p:cNvPicPr>
          <p:nvPr/>
        </p:nvPicPr>
        <p:blipFill>
          <a:blip r:embed="rId1"/>
          <a:stretch>
            <a:fillRect/>
          </a:stretch>
        </p:blipFill>
        <p:spPr>
          <a:xfrm>
            <a:off x="0" y="0"/>
            <a:ext cx="12192000" cy="68573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confusion_matrix_normalized"/>
          <p:cNvPicPr>
            <a:picLocks noChangeAspect="1"/>
          </p:cNvPicPr>
          <p:nvPr/>
        </p:nvPicPr>
        <p:blipFill>
          <a:blip r:embed="rId1"/>
          <a:stretch>
            <a:fillRect/>
          </a:stretch>
        </p:blipFill>
        <p:spPr>
          <a:xfrm>
            <a:off x="267335" y="1830705"/>
            <a:ext cx="2224405" cy="1814195"/>
          </a:xfrm>
          <a:prstGeom prst="rect">
            <a:avLst/>
          </a:prstGeom>
        </p:spPr>
      </p:pic>
      <p:pic>
        <p:nvPicPr>
          <p:cNvPr id="4" name="图片 3" descr="confusion_matrix_normalized"/>
          <p:cNvPicPr>
            <a:picLocks noChangeAspect="1"/>
          </p:cNvPicPr>
          <p:nvPr/>
        </p:nvPicPr>
        <p:blipFill>
          <a:blip r:embed="rId2"/>
          <a:stretch>
            <a:fillRect/>
          </a:stretch>
        </p:blipFill>
        <p:spPr>
          <a:xfrm>
            <a:off x="3521075" y="1772920"/>
            <a:ext cx="2620010" cy="1965325"/>
          </a:xfrm>
          <a:prstGeom prst="rect">
            <a:avLst/>
          </a:prstGeom>
        </p:spPr>
      </p:pic>
      <p:sp>
        <p:nvSpPr>
          <p:cNvPr id="5" name="文本框 4"/>
          <p:cNvSpPr txBox="1"/>
          <p:nvPr/>
        </p:nvSpPr>
        <p:spPr>
          <a:xfrm>
            <a:off x="3366135" y="3811905"/>
            <a:ext cx="2540000" cy="368300"/>
          </a:xfrm>
          <a:prstGeom prst="rect">
            <a:avLst/>
          </a:prstGeom>
          <a:noFill/>
        </p:spPr>
        <p:txBody>
          <a:bodyPr wrap="square" rtlCol="0">
            <a:spAutoFit/>
          </a:bodyPr>
          <a:lstStyle/>
          <a:p>
            <a:pPr algn="ctr"/>
            <a:r>
              <a:rPr lang="en-US" altLang="zh-CN"/>
              <a:t>leave marked red</a:t>
            </a:r>
            <a:endParaRPr lang="en-US" altLang="zh-CN"/>
          </a:p>
        </p:txBody>
      </p:sp>
      <p:pic>
        <p:nvPicPr>
          <p:cNvPr id="2" name="图片 1" descr="confusion_matrix_normalized"/>
          <p:cNvPicPr>
            <a:picLocks noChangeAspect="1"/>
          </p:cNvPicPr>
          <p:nvPr/>
        </p:nvPicPr>
        <p:blipFill>
          <a:blip r:embed="rId3"/>
          <a:stretch>
            <a:fillRect/>
          </a:stretch>
        </p:blipFill>
        <p:spPr>
          <a:xfrm>
            <a:off x="8756650" y="1830705"/>
            <a:ext cx="2462530" cy="1847215"/>
          </a:xfrm>
          <a:prstGeom prst="rect">
            <a:avLst/>
          </a:prstGeom>
        </p:spPr>
      </p:pic>
      <p:sp>
        <p:nvSpPr>
          <p:cNvPr id="3" name="文本框 2"/>
          <p:cNvSpPr txBox="1"/>
          <p:nvPr/>
        </p:nvSpPr>
        <p:spPr>
          <a:xfrm>
            <a:off x="109855" y="3811905"/>
            <a:ext cx="2540000" cy="368300"/>
          </a:xfrm>
          <a:prstGeom prst="rect">
            <a:avLst/>
          </a:prstGeom>
          <a:noFill/>
        </p:spPr>
        <p:txBody>
          <a:bodyPr wrap="square" rtlCol="0">
            <a:spAutoFit/>
          </a:bodyPr>
          <a:lstStyle/>
          <a:p>
            <a:pPr algn="ctr"/>
            <a:r>
              <a:rPr lang="en-US" altLang="zh-CN"/>
              <a:t>normal</a:t>
            </a:r>
            <a:endParaRPr lang="en-US" altLang="zh-CN"/>
          </a:p>
        </p:txBody>
      </p:sp>
      <p:sp>
        <p:nvSpPr>
          <p:cNvPr id="6" name="文本框 5"/>
          <p:cNvSpPr txBox="1"/>
          <p:nvPr/>
        </p:nvSpPr>
        <p:spPr>
          <a:xfrm>
            <a:off x="8679180" y="3811905"/>
            <a:ext cx="2540000" cy="368300"/>
          </a:xfrm>
          <a:prstGeom prst="rect">
            <a:avLst/>
          </a:prstGeom>
          <a:noFill/>
        </p:spPr>
        <p:txBody>
          <a:bodyPr wrap="square" rtlCol="0">
            <a:spAutoFit/>
          </a:bodyPr>
          <a:lstStyle/>
          <a:p>
            <a:pPr algn="ctr"/>
            <a:r>
              <a:rPr lang="en-US" altLang="zh-CN"/>
              <a:t>add headline into box</a:t>
            </a:r>
            <a:endParaRPr lang="en-US" altLang="zh-CN"/>
          </a:p>
        </p:txBody>
      </p:sp>
      <p:sp>
        <p:nvSpPr>
          <p:cNvPr id="7" name="文本框 6"/>
          <p:cNvSpPr txBox="1"/>
          <p:nvPr/>
        </p:nvSpPr>
        <p:spPr>
          <a:xfrm>
            <a:off x="2825115" y="4253865"/>
            <a:ext cx="4222115" cy="1076325"/>
          </a:xfrm>
          <a:prstGeom prst="rect">
            <a:avLst/>
          </a:prstGeom>
          <a:noFill/>
        </p:spPr>
        <p:txBody>
          <a:bodyPr wrap="square" rtlCol="0">
            <a:spAutoFit/>
          </a:bodyPr>
          <a:lstStyle/>
          <a:p>
            <a:r>
              <a:rPr lang="zh-CN" altLang="en-US" sz="1600"/>
              <a:t>将图片调整为仅保留红色系像素后，判断准确度有了明显提高（</a:t>
            </a:r>
            <a:r>
              <a:rPr lang="en-US" altLang="zh-CN" sz="1600"/>
              <a:t>0.33-&gt;0.60)</a:t>
            </a:r>
            <a:r>
              <a:rPr lang="zh-CN" altLang="en-US" sz="1600"/>
              <a:t>。</a:t>
            </a:r>
            <a:endParaRPr lang="zh-CN" altLang="en-US" sz="1600"/>
          </a:p>
          <a:p>
            <a:r>
              <a:rPr lang="zh-CN" altLang="en-US" sz="1600"/>
              <a:t>且几乎没有将非敌人判断为敌人的情况</a:t>
            </a:r>
            <a:endParaRPr lang="zh-CN" altLang="en-US" sz="1600"/>
          </a:p>
          <a:p>
            <a:r>
              <a:rPr lang="zh-CN" altLang="en-US" sz="1600"/>
              <a:t>（对</a:t>
            </a:r>
            <a:r>
              <a:rPr lang="zh-CN" altLang="en-US" sz="1600"/>
              <a:t>该任务来</a:t>
            </a:r>
            <a:r>
              <a:rPr lang="zh-CN" altLang="en-US" sz="1600"/>
              <a:t>说，精确率比召回率更重要）。</a:t>
            </a:r>
            <a:endParaRPr lang="zh-CN" altLang="en-US" sz="1600"/>
          </a:p>
        </p:txBody>
      </p:sp>
      <p:sp>
        <p:nvSpPr>
          <p:cNvPr id="8" name="文本框 7"/>
          <p:cNvSpPr txBox="1"/>
          <p:nvPr/>
        </p:nvSpPr>
        <p:spPr>
          <a:xfrm>
            <a:off x="7918450" y="4348480"/>
            <a:ext cx="4064000" cy="1322070"/>
          </a:xfrm>
          <a:prstGeom prst="rect">
            <a:avLst/>
          </a:prstGeom>
          <a:noFill/>
        </p:spPr>
        <p:txBody>
          <a:bodyPr wrap="square" rtlCol="0">
            <a:spAutoFit/>
          </a:bodyPr>
          <a:lstStyle/>
          <a:p>
            <a:r>
              <a:rPr lang="zh-CN" altLang="en-US" sz="1600"/>
              <a:t>将血条及人物姓名条添加进标准框体内后，准确度反而有所下降（仍比普通情况好）。推测是由于敌人不一定会显示血条及人物姓名，这部分不一定存在的特征反而迷惑了模型。</a:t>
            </a:r>
            <a:endParaRPr lang="zh-CN" altLang="en-US" sz="1600"/>
          </a:p>
        </p:txBody>
      </p:sp>
      <p:sp>
        <p:nvSpPr>
          <p:cNvPr id="11" name="文本框 10"/>
          <p:cNvSpPr txBox="1"/>
          <p:nvPr/>
        </p:nvSpPr>
        <p:spPr>
          <a:xfrm>
            <a:off x="340360" y="359410"/>
            <a:ext cx="4064000" cy="829945"/>
          </a:xfrm>
          <a:prstGeom prst="rect">
            <a:avLst/>
          </a:prstGeom>
          <a:noFill/>
        </p:spPr>
        <p:txBody>
          <a:bodyPr wrap="square" rtlCol="0">
            <a:spAutoFit/>
          </a:bodyPr>
          <a:lstStyle/>
          <a:p>
            <a:r>
              <a:rPr lang="zh-CN" altLang="en-US" sz="3200">
                <a:ln w="15875"/>
                <a:gradFill>
                  <a:gsLst>
                    <a:gs pos="0">
                      <a:schemeClr val="accent1"/>
                    </a:gs>
                    <a:gs pos="100000">
                      <a:schemeClr val="accent6"/>
                    </a:gs>
                  </a:gsLst>
                  <a:lin ang="2700000" scaled="0"/>
                </a:gradFill>
                <a:effectLst/>
              </a:rPr>
              <a:t>检验优化效果</a:t>
            </a:r>
            <a:endParaRPr lang="zh-CN" altLang="en-US" sz="3200">
              <a:ln w="15875"/>
              <a:gradFill>
                <a:gsLst>
                  <a:gs pos="0">
                    <a:schemeClr val="accent1"/>
                  </a:gs>
                  <a:gs pos="100000">
                    <a:schemeClr val="accent6"/>
                  </a:gs>
                </a:gsLst>
                <a:lin ang="2700000" scaled="0"/>
              </a:gradFill>
              <a:effectLst/>
            </a:endParaRPr>
          </a:p>
          <a:p>
            <a:r>
              <a:rPr lang="zh-CN" altLang="en-US" sz="1600"/>
              <a:t>统一使用</a:t>
            </a:r>
            <a:r>
              <a:rPr lang="en-US" altLang="zh-CN" sz="1600">
                <a:sym typeface="+mn-ea"/>
              </a:rPr>
              <a:t>yolov8n</a:t>
            </a:r>
            <a:endParaRPr lang="zh-CN" altLang="en-US" sz="1600"/>
          </a:p>
        </p:txBody>
      </p:sp>
      <p:sp>
        <p:nvSpPr>
          <p:cNvPr id="12" name="文本框 11"/>
          <p:cNvSpPr txBox="1"/>
          <p:nvPr/>
        </p:nvSpPr>
        <p:spPr>
          <a:xfrm>
            <a:off x="8128000" y="1127760"/>
            <a:ext cx="4064000" cy="645160"/>
          </a:xfrm>
          <a:prstGeom prst="rect">
            <a:avLst/>
          </a:prstGeom>
          <a:noFill/>
        </p:spPr>
        <p:txBody>
          <a:bodyPr wrap="square" rtlCol="0">
            <a:spAutoFit/>
          </a:bodyPr>
          <a:lstStyle/>
          <a:p>
            <a:r>
              <a:rPr lang="zh-CN" altLang="en-US" dirty="0"/>
              <a:t>另一种优化：将血条及人物名区域添加进框体</a:t>
            </a:r>
            <a:endParaRPr lang="zh-CN" altLang="en-US" dirty="0"/>
          </a:p>
        </p:txBody>
      </p:sp>
      <p:sp>
        <p:nvSpPr>
          <p:cNvPr id="10" name="文本框 9"/>
          <p:cNvSpPr txBox="1"/>
          <p:nvPr/>
        </p:nvSpPr>
        <p:spPr>
          <a:xfrm>
            <a:off x="1822450" y="5370770"/>
            <a:ext cx="6096000" cy="1384995"/>
          </a:xfrm>
          <a:prstGeom prst="rect">
            <a:avLst/>
          </a:prstGeom>
          <a:noFill/>
        </p:spPr>
        <p:txBody>
          <a:bodyPr wrap="square" rtlCol="0" anchor="t">
            <a:spAutoFit/>
          </a:bodyPr>
          <a:lstStyle/>
          <a:p>
            <a:r>
              <a:rPr lang="zh-CN" altLang="en-US" sz="1200" dirty="0"/>
              <a:t>血条负收益可能原因：</a:t>
            </a:r>
            <a:r>
              <a:rPr lang="zh-CN" altLang="en-US" sz="1200" dirty="0">
                <a:sym typeface="+mn-ea"/>
              </a:rPr>
              <a:t>类内差异增加，噪声增加，混淆特征</a:t>
            </a:r>
            <a:endParaRPr lang="zh-CN" altLang="en-US" sz="1200" dirty="0"/>
          </a:p>
          <a:p>
            <a:endParaRPr lang="zh-CN" altLang="en-US" sz="1200" dirty="0"/>
          </a:p>
          <a:p>
            <a:r>
              <a:rPr lang="zh-CN" altLang="en-US" sz="1200" dirty="0"/>
              <a:t>同一类目标的外观差异增加，会使模型更难学习到一致的特征。模型需要学会同时识别带血条和不带血条的人的特征，增加了学习任务的复杂性。</a:t>
            </a:r>
            <a:endParaRPr lang="zh-CN" altLang="en-US" sz="1200" dirty="0"/>
          </a:p>
          <a:p>
            <a:endParaRPr lang="zh-CN" altLang="en-US" sz="1200" dirty="0"/>
          </a:p>
          <a:p>
            <a:r>
              <a:rPr lang="zh-CN" altLang="en-US" sz="1200" dirty="0"/>
              <a:t>如果在训练数据中，有血条的人物和没有血条的人物标签相同，但外观差异大，模型可能会混淆哪些特征是关键特征，哪些特征是干扰特征。</a:t>
            </a:r>
            <a:endParaRPr lang="zh-CN" alt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131310" y="4010025"/>
            <a:ext cx="2540000" cy="645160"/>
          </a:xfrm>
          <a:prstGeom prst="rect">
            <a:avLst/>
          </a:prstGeom>
          <a:noFill/>
        </p:spPr>
        <p:txBody>
          <a:bodyPr wrap="square" rtlCol="0">
            <a:spAutoFit/>
          </a:bodyPr>
          <a:lstStyle/>
          <a:p>
            <a:pPr algn="ctr"/>
            <a:r>
              <a:rPr lang="en-US" altLang="zh-CN"/>
              <a:t>leave marked red</a:t>
            </a:r>
            <a:endParaRPr lang="en-US" altLang="zh-CN"/>
          </a:p>
          <a:p>
            <a:pPr algn="ctr"/>
            <a:r>
              <a:rPr lang="zh-CN" altLang="en-US"/>
              <a:t>（</a:t>
            </a:r>
            <a:r>
              <a:rPr lang="en-US" altLang="zh-CN"/>
              <a:t>train13)</a:t>
            </a:r>
            <a:endParaRPr lang="en-US" altLang="zh-CN"/>
          </a:p>
        </p:txBody>
      </p:sp>
      <p:sp>
        <p:nvSpPr>
          <p:cNvPr id="4" name="文本框 3"/>
          <p:cNvSpPr txBox="1"/>
          <p:nvPr/>
        </p:nvSpPr>
        <p:spPr>
          <a:xfrm>
            <a:off x="875030" y="4010025"/>
            <a:ext cx="2540000" cy="645160"/>
          </a:xfrm>
          <a:prstGeom prst="rect">
            <a:avLst/>
          </a:prstGeom>
          <a:noFill/>
        </p:spPr>
        <p:txBody>
          <a:bodyPr wrap="square" rtlCol="0">
            <a:spAutoFit/>
          </a:bodyPr>
          <a:lstStyle/>
          <a:p>
            <a:pPr algn="ctr"/>
            <a:r>
              <a:rPr lang="en-US" altLang="zh-CN"/>
              <a:t>normal</a:t>
            </a:r>
            <a:endParaRPr lang="en-US" altLang="zh-CN"/>
          </a:p>
          <a:p>
            <a:pPr algn="ctr"/>
            <a:r>
              <a:rPr lang="en-US" altLang="zh-CN"/>
              <a:t>(train12)</a:t>
            </a:r>
            <a:endParaRPr lang="en-US" altLang="zh-CN"/>
          </a:p>
        </p:txBody>
      </p:sp>
      <p:sp>
        <p:nvSpPr>
          <p:cNvPr id="6" name="文本框 5"/>
          <p:cNvSpPr txBox="1"/>
          <p:nvPr/>
        </p:nvSpPr>
        <p:spPr>
          <a:xfrm>
            <a:off x="7607300" y="4010025"/>
            <a:ext cx="2540000" cy="645160"/>
          </a:xfrm>
          <a:prstGeom prst="rect">
            <a:avLst/>
          </a:prstGeom>
          <a:noFill/>
        </p:spPr>
        <p:txBody>
          <a:bodyPr wrap="square" rtlCol="0">
            <a:spAutoFit/>
          </a:bodyPr>
          <a:lstStyle/>
          <a:p>
            <a:pPr algn="ctr"/>
            <a:r>
              <a:rPr lang="en-US" altLang="zh-CN" dirty="0"/>
              <a:t>add headline into box</a:t>
            </a:r>
            <a:endParaRPr lang="en-US" altLang="zh-CN" dirty="0"/>
          </a:p>
          <a:p>
            <a:pPr algn="ctr"/>
            <a:r>
              <a:rPr lang="zh-CN" altLang="en-US" dirty="0"/>
              <a:t>（</a:t>
            </a:r>
            <a:r>
              <a:rPr lang="en-US" altLang="zh-CN" dirty="0"/>
              <a:t>train14</a:t>
            </a:r>
            <a:r>
              <a:rPr lang="zh-CN" altLang="en-US" dirty="0"/>
              <a:t>）</a:t>
            </a:r>
            <a:endParaRPr lang="zh-CN" altLang="en-US" dirty="0"/>
          </a:p>
        </p:txBody>
      </p:sp>
      <p:pic>
        <p:nvPicPr>
          <p:cNvPr id="7" name="图片 6" descr="confusion_matrix_normalized"/>
          <p:cNvPicPr>
            <a:picLocks noChangeAspect="1"/>
          </p:cNvPicPr>
          <p:nvPr/>
        </p:nvPicPr>
        <p:blipFill>
          <a:blip r:embed="rId1"/>
          <a:stretch>
            <a:fillRect/>
          </a:stretch>
        </p:blipFill>
        <p:spPr>
          <a:xfrm>
            <a:off x="361315" y="970280"/>
            <a:ext cx="3719195" cy="2818130"/>
          </a:xfrm>
          <a:prstGeom prst="rect">
            <a:avLst/>
          </a:prstGeom>
        </p:spPr>
      </p:pic>
      <p:pic>
        <p:nvPicPr>
          <p:cNvPr id="9" name="图片 8" descr="confusion_matrix_normalized"/>
          <p:cNvPicPr>
            <a:picLocks noChangeAspect="1"/>
          </p:cNvPicPr>
          <p:nvPr/>
        </p:nvPicPr>
        <p:blipFill>
          <a:blip r:embed="rId2"/>
          <a:stretch>
            <a:fillRect/>
          </a:stretch>
        </p:blipFill>
        <p:spPr>
          <a:xfrm>
            <a:off x="3952875" y="970280"/>
            <a:ext cx="3669030" cy="2818130"/>
          </a:xfrm>
          <a:prstGeom prst="rect">
            <a:avLst/>
          </a:prstGeom>
        </p:spPr>
      </p:pic>
      <p:pic>
        <p:nvPicPr>
          <p:cNvPr id="2" name="图片 1" descr="confusion_matrix_normalized"/>
          <p:cNvPicPr>
            <a:picLocks noChangeAspect="1"/>
          </p:cNvPicPr>
          <p:nvPr/>
        </p:nvPicPr>
        <p:blipFill>
          <a:blip r:embed="rId3"/>
          <a:stretch>
            <a:fillRect/>
          </a:stretch>
        </p:blipFill>
        <p:spPr>
          <a:xfrm>
            <a:off x="7194550" y="970280"/>
            <a:ext cx="3757295" cy="2818130"/>
          </a:xfrm>
          <a:prstGeom prst="rect">
            <a:avLst/>
          </a:prstGeom>
        </p:spPr>
      </p:pic>
      <p:sp>
        <p:nvSpPr>
          <p:cNvPr id="8" name="文本框 7"/>
          <p:cNvSpPr txBox="1"/>
          <p:nvPr/>
        </p:nvSpPr>
        <p:spPr>
          <a:xfrm>
            <a:off x="581660" y="238760"/>
            <a:ext cx="4064000" cy="583565"/>
          </a:xfrm>
          <a:prstGeom prst="rect">
            <a:avLst/>
          </a:prstGeom>
          <a:noFill/>
        </p:spPr>
        <p:txBody>
          <a:bodyPr wrap="square" rtlCol="0">
            <a:spAutoFit/>
          </a:bodyPr>
          <a:lstStyle/>
          <a:p>
            <a:r>
              <a:rPr lang="zh-CN" altLang="en-US" sz="3200">
                <a:ln w="15875"/>
                <a:gradFill>
                  <a:gsLst>
                    <a:gs pos="0">
                      <a:schemeClr val="accent1"/>
                    </a:gs>
                    <a:gs pos="100000">
                      <a:schemeClr val="accent6"/>
                    </a:gs>
                  </a:gsLst>
                  <a:lin ang="2700000" scaled="0"/>
                </a:gradFill>
                <a:effectLst/>
              </a:rPr>
              <a:t>优化</a:t>
            </a:r>
            <a:r>
              <a:rPr lang="en-US" altLang="zh-CN" sz="3200">
                <a:ln w="15875"/>
                <a:gradFill>
                  <a:gsLst>
                    <a:gs pos="0">
                      <a:schemeClr val="accent1"/>
                    </a:gs>
                    <a:gs pos="100000">
                      <a:schemeClr val="accent6"/>
                    </a:gs>
                  </a:gsLst>
                  <a:lin ang="2700000" scaled="0"/>
                </a:gradFill>
                <a:effectLst/>
              </a:rPr>
              <a:t>2</a:t>
            </a:r>
            <a:r>
              <a:rPr lang="zh-CN" altLang="en-US" sz="3200">
                <a:ln w="15875"/>
                <a:gradFill>
                  <a:gsLst>
                    <a:gs pos="0">
                      <a:schemeClr val="accent1"/>
                    </a:gs>
                    <a:gs pos="100000">
                      <a:schemeClr val="accent6"/>
                    </a:gs>
                  </a:gsLst>
                  <a:lin ang="2700000" scaled="0"/>
                </a:gradFill>
                <a:effectLst/>
              </a:rPr>
              <a:t>：去掉头部检索</a:t>
            </a:r>
            <a:endParaRPr lang="zh-CN" altLang="en-US" sz="3200">
              <a:ln w="15875"/>
              <a:gradFill>
                <a:gsLst>
                  <a:gs pos="0">
                    <a:schemeClr val="accent1"/>
                  </a:gs>
                  <a:gs pos="100000">
                    <a:schemeClr val="accent6"/>
                  </a:gs>
                </a:gsLst>
                <a:lin ang="2700000" scaled="0"/>
              </a:gradFill>
              <a:effectLs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90880" y="4238625"/>
            <a:ext cx="4397375" cy="2030095"/>
          </a:xfrm>
          <a:prstGeom prst="rect">
            <a:avLst/>
          </a:prstGeom>
          <a:noFill/>
        </p:spPr>
        <p:txBody>
          <a:bodyPr wrap="square" rtlCol="0">
            <a:spAutoFit/>
          </a:bodyPr>
          <a:lstStyle/>
          <a:p>
            <a:r>
              <a:rPr lang="zh-CN" altLang="en-US"/>
              <a:t>深入探究第二种情况，可以看到被误判的</a:t>
            </a:r>
            <a:r>
              <a:rPr lang="en-US" altLang="zh-CN"/>
              <a:t>enemy</a:t>
            </a:r>
            <a:r>
              <a:rPr lang="zh-CN" altLang="en-US"/>
              <a:t>置信度均</a:t>
            </a:r>
            <a:r>
              <a:rPr lang="en-US" altLang="zh-CN"/>
              <a:t>&lt;=0.4</a:t>
            </a:r>
            <a:endParaRPr lang="en-US" altLang="zh-CN"/>
          </a:p>
          <a:p>
            <a:r>
              <a:rPr lang="zh-CN" altLang="en-US"/>
              <a:t>真实</a:t>
            </a:r>
            <a:r>
              <a:rPr lang="en-US" altLang="zh-CN"/>
              <a:t>enemy</a:t>
            </a:r>
            <a:r>
              <a:rPr lang="zh-CN" altLang="en-US"/>
              <a:t>置信度基本</a:t>
            </a:r>
            <a:r>
              <a:rPr lang="en-US" altLang="zh-CN"/>
              <a:t>&gt;=0.5 </a:t>
            </a:r>
            <a:r>
              <a:rPr lang="zh-CN" altLang="en-US"/>
              <a:t>因此我在</a:t>
            </a:r>
            <a:r>
              <a:rPr lang="en-US" altLang="zh-CN"/>
              <a:t>aimbot</a:t>
            </a:r>
            <a:r>
              <a:rPr lang="zh-CN" altLang="en-US"/>
              <a:t>中以</a:t>
            </a:r>
            <a:r>
              <a:rPr lang="en-US" altLang="zh-CN"/>
              <a:t>0.5</a:t>
            </a:r>
            <a:r>
              <a:rPr lang="zh-CN" altLang="en-US"/>
              <a:t>为界限划分置信度取敌人。</a:t>
            </a:r>
            <a:endParaRPr lang="zh-CN" altLang="en-US"/>
          </a:p>
          <a:p>
            <a:r>
              <a:rPr lang="zh-CN" altLang="en-US"/>
              <a:t>对于后续优化后的模型经过同样的调查及实战分析，发现</a:t>
            </a:r>
            <a:r>
              <a:rPr lang="en-US" altLang="zh-CN"/>
              <a:t>0.5</a:t>
            </a:r>
            <a:r>
              <a:rPr lang="zh-CN" altLang="en-US"/>
              <a:t>仍然是比较好的区分间隔。</a:t>
            </a:r>
            <a:endParaRPr lang="zh-CN" altLang="en-US"/>
          </a:p>
        </p:txBody>
      </p:sp>
      <p:pic>
        <p:nvPicPr>
          <p:cNvPr id="6" name="图片 5"/>
          <p:cNvPicPr>
            <a:picLocks noChangeAspect="1"/>
          </p:cNvPicPr>
          <p:nvPr/>
        </p:nvPicPr>
        <p:blipFill>
          <a:blip r:embed="rId1"/>
          <a:stretch>
            <a:fillRect/>
          </a:stretch>
        </p:blipFill>
        <p:spPr>
          <a:xfrm>
            <a:off x="294640" y="715645"/>
            <a:ext cx="4211955" cy="3143885"/>
          </a:xfrm>
          <a:prstGeom prst="rect">
            <a:avLst/>
          </a:prstGeom>
        </p:spPr>
      </p:pic>
      <p:pic>
        <p:nvPicPr>
          <p:cNvPr id="2" name="图片 1" descr="F1_curve"/>
          <p:cNvPicPr>
            <a:picLocks noChangeAspect="1"/>
          </p:cNvPicPr>
          <p:nvPr/>
        </p:nvPicPr>
        <p:blipFill>
          <a:blip r:embed="rId2"/>
          <a:stretch>
            <a:fillRect/>
          </a:stretch>
        </p:blipFill>
        <p:spPr>
          <a:xfrm>
            <a:off x="7508875" y="509270"/>
            <a:ext cx="4564380" cy="3042920"/>
          </a:xfrm>
          <a:prstGeom prst="rect">
            <a:avLst/>
          </a:prstGeom>
        </p:spPr>
      </p:pic>
      <p:pic>
        <p:nvPicPr>
          <p:cNvPr id="5" name="图片 4"/>
          <p:cNvPicPr>
            <a:picLocks noChangeAspect="1"/>
          </p:cNvPicPr>
          <p:nvPr/>
        </p:nvPicPr>
        <p:blipFill>
          <a:blip r:embed="rId3"/>
          <a:stretch>
            <a:fillRect/>
          </a:stretch>
        </p:blipFill>
        <p:spPr>
          <a:xfrm>
            <a:off x="3848100" y="715645"/>
            <a:ext cx="3852545" cy="3027045"/>
          </a:xfrm>
          <a:prstGeom prst="rect">
            <a:avLst/>
          </a:prstGeom>
        </p:spPr>
      </p:pic>
      <p:pic>
        <p:nvPicPr>
          <p:cNvPr id="3" name="图片 2" descr="F1_curve"/>
          <p:cNvPicPr>
            <a:picLocks noChangeAspect="1"/>
          </p:cNvPicPr>
          <p:nvPr/>
        </p:nvPicPr>
        <p:blipFill>
          <a:blip r:embed="rId4"/>
          <a:stretch>
            <a:fillRect/>
          </a:stretch>
        </p:blipFill>
        <p:spPr>
          <a:xfrm>
            <a:off x="7509510" y="3529330"/>
            <a:ext cx="4563745" cy="304292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confusion_matrix"/>
          <p:cNvPicPr>
            <a:picLocks noChangeAspect="1"/>
          </p:cNvPicPr>
          <p:nvPr/>
        </p:nvPicPr>
        <p:blipFill>
          <a:blip r:embed="rId1"/>
          <a:stretch>
            <a:fillRect/>
          </a:stretch>
        </p:blipFill>
        <p:spPr>
          <a:xfrm>
            <a:off x="5883319" y="1410921"/>
            <a:ext cx="4321933" cy="3241746"/>
          </a:xfrm>
          <a:prstGeom prst="rect">
            <a:avLst/>
          </a:prstGeom>
        </p:spPr>
      </p:pic>
      <p:pic>
        <p:nvPicPr>
          <p:cNvPr id="7" name="图片 6" descr="confusion_matrix"/>
          <p:cNvPicPr>
            <a:picLocks noChangeAspect="1"/>
          </p:cNvPicPr>
          <p:nvPr/>
        </p:nvPicPr>
        <p:blipFill>
          <a:blip r:embed="rId2"/>
          <a:stretch>
            <a:fillRect/>
          </a:stretch>
        </p:blipFill>
        <p:spPr>
          <a:xfrm>
            <a:off x="372953" y="1410921"/>
            <a:ext cx="4322128" cy="3241746"/>
          </a:xfrm>
          <a:prstGeom prst="rect">
            <a:avLst/>
          </a:prstGeom>
        </p:spPr>
      </p:pic>
      <p:sp>
        <p:nvSpPr>
          <p:cNvPr id="8" name="文本框 7"/>
          <p:cNvSpPr txBox="1"/>
          <p:nvPr/>
        </p:nvSpPr>
        <p:spPr>
          <a:xfrm>
            <a:off x="631080" y="4974283"/>
            <a:ext cx="4064000" cy="1815882"/>
          </a:xfrm>
          <a:prstGeom prst="rect">
            <a:avLst/>
          </a:prstGeom>
          <a:noFill/>
        </p:spPr>
        <p:txBody>
          <a:bodyPr wrap="square" rtlCol="0">
            <a:spAutoFit/>
          </a:bodyPr>
          <a:lstStyle/>
          <a:p>
            <a:r>
              <a:rPr lang="zh-CN" altLang="en-US" sz="1400" dirty="0"/>
              <a:t>在原有基础上，增加了新的数据（</a:t>
            </a:r>
            <a:r>
              <a:rPr lang="en-US" altLang="zh-CN" sz="1400" dirty="0"/>
              <a:t>50</a:t>
            </a:r>
            <a:r>
              <a:rPr lang="zh-CN" altLang="en-US" sz="1400" dirty="0"/>
              <a:t>个针对显著敌人的数据），并使用</a:t>
            </a:r>
            <a:r>
              <a:rPr lang="en-US" altLang="zh-CN" sz="1400" dirty="0"/>
              <a:t>k</a:t>
            </a:r>
            <a:r>
              <a:rPr lang="zh-CN" altLang="en-US" sz="1400" dirty="0"/>
              <a:t>折交叉验证</a:t>
            </a:r>
            <a:r>
              <a:rPr lang="en-US" altLang="zh-CN" sz="1400" dirty="0"/>
              <a:t>+yolov8n</a:t>
            </a:r>
            <a:r>
              <a:rPr lang="zh-CN" altLang="en-US" sz="1400" dirty="0"/>
              <a:t>进行训练（</a:t>
            </a:r>
            <a:r>
              <a:rPr lang="en-US" altLang="zh-CN" sz="1400" dirty="0"/>
              <a:t>k=5</a:t>
            </a:r>
            <a:r>
              <a:rPr lang="zh-CN" altLang="en-US" sz="1400" dirty="0"/>
              <a:t>）。在五个结果中得到以上两个表现优异的模型（两者判断到</a:t>
            </a:r>
            <a:r>
              <a:rPr lang="en-US" altLang="zh-CN" sz="1400" dirty="0"/>
              <a:t>enemy</a:t>
            </a:r>
            <a:r>
              <a:rPr lang="zh-CN" altLang="en-US" sz="1400" dirty="0"/>
              <a:t>的成功率均超过</a:t>
            </a:r>
            <a:r>
              <a:rPr lang="en-US" altLang="zh-CN" sz="1400" dirty="0"/>
              <a:t>0.9</a:t>
            </a:r>
            <a:r>
              <a:rPr lang="zh-CN" altLang="en-US" sz="1400" dirty="0"/>
              <a:t>。</a:t>
            </a:r>
            <a:endParaRPr lang="zh-CN" altLang="en-US" sz="1400" dirty="0"/>
          </a:p>
          <a:p>
            <a:r>
              <a:rPr lang="zh-CN" altLang="en-US" sz="1400" dirty="0"/>
              <a:t>检查两者分别误判敌人的情况后，发现前者误判的情况基本是将一个较大的敌人判断为重合的两个敌人。而后者有一定概率将非敌人的区域判定为敌人（且置信度有时高达</a:t>
            </a:r>
            <a:r>
              <a:rPr lang="en-US" altLang="zh-CN" sz="1400" dirty="0"/>
              <a:t>0.6</a:t>
            </a:r>
            <a:r>
              <a:rPr lang="zh-CN" altLang="en-US" sz="1400" dirty="0"/>
              <a:t>）。</a:t>
            </a:r>
            <a:endParaRPr lang="zh-CN" altLang="en-US" sz="1400" dirty="0"/>
          </a:p>
        </p:txBody>
      </p:sp>
      <p:sp>
        <p:nvSpPr>
          <p:cNvPr id="10" name="文本框 9"/>
          <p:cNvSpPr txBox="1"/>
          <p:nvPr/>
        </p:nvSpPr>
        <p:spPr>
          <a:xfrm>
            <a:off x="5883319" y="4974283"/>
            <a:ext cx="5214620" cy="1198880"/>
          </a:xfrm>
          <a:prstGeom prst="rect">
            <a:avLst/>
          </a:prstGeom>
          <a:noFill/>
        </p:spPr>
        <p:txBody>
          <a:bodyPr wrap="square" rtlCol="0">
            <a:spAutoFit/>
          </a:bodyPr>
          <a:lstStyle/>
          <a:p>
            <a:r>
              <a:rPr lang="zh-CN" altLang="en-US" dirty="0"/>
              <a:t>因此，我考虑采取第一个模型的使用的分割数据。并在该数据上使用</a:t>
            </a:r>
            <a:r>
              <a:rPr lang="en-US" altLang="zh-CN" dirty="0"/>
              <a:t>yolov8s</a:t>
            </a:r>
            <a:r>
              <a:rPr lang="zh-CN" altLang="en-US" dirty="0"/>
              <a:t>进行训练。但结果发现在该数据上的</a:t>
            </a:r>
            <a:r>
              <a:rPr lang="en-US" altLang="zh-CN" dirty="0"/>
              <a:t>yolov8s</a:t>
            </a:r>
            <a:r>
              <a:rPr lang="zh-CN" altLang="en-US" dirty="0"/>
              <a:t>结果与</a:t>
            </a:r>
            <a:r>
              <a:rPr lang="en-US" altLang="zh-CN" dirty="0"/>
              <a:t>n</a:t>
            </a:r>
            <a:r>
              <a:rPr lang="zh-CN" altLang="en-US" dirty="0"/>
              <a:t>的准确度相同，也许小数据集的性能已经被压榨到了瓶颈</a:t>
            </a:r>
            <a:r>
              <a:rPr lang="en-US" altLang="zh-CN" dirty="0"/>
              <a:t>...</a:t>
            </a:r>
            <a:endParaRPr lang="en-US" altLang="zh-CN" dirty="0"/>
          </a:p>
        </p:txBody>
      </p:sp>
      <p:sp>
        <p:nvSpPr>
          <p:cNvPr id="3" name="文本框 2"/>
          <p:cNvSpPr txBox="1"/>
          <p:nvPr/>
        </p:nvSpPr>
        <p:spPr>
          <a:xfrm>
            <a:off x="1179261" y="580390"/>
            <a:ext cx="2449710" cy="584775"/>
          </a:xfrm>
          <a:prstGeom prst="rect">
            <a:avLst/>
          </a:prstGeom>
          <a:noFill/>
        </p:spPr>
        <p:txBody>
          <a:bodyPr wrap="none" rtlCol="0">
            <a:spAutoFit/>
          </a:bodyPr>
          <a:lstStyle/>
          <a:p>
            <a:r>
              <a:rPr lang="en-US" altLang="zh-CN" sz="3200" dirty="0">
                <a:ln w="15875"/>
                <a:gradFill>
                  <a:gsLst>
                    <a:gs pos="0">
                      <a:schemeClr val="accent1"/>
                    </a:gs>
                    <a:gs pos="100000">
                      <a:schemeClr val="accent6"/>
                    </a:gs>
                  </a:gsLst>
                  <a:lin ang="2700000" scaled="0"/>
                </a:gradFill>
                <a:latin typeface="+mj-lt"/>
                <a:ea typeface="+mj-ea"/>
                <a:cs typeface="+mj-cs"/>
              </a:rPr>
              <a:t>K</a:t>
            </a:r>
            <a:r>
              <a:rPr lang="zh-CN" altLang="en-US" sz="3200" dirty="0">
                <a:ln w="15875"/>
                <a:gradFill>
                  <a:gsLst>
                    <a:gs pos="0">
                      <a:schemeClr val="accent1"/>
                    </a:gs>
                    <a:gs pos="100000">
                      <a:schemeClr val="accent6"/>
                    </a:gs>
                  </a:gsLst>
                  <a:lin ang="2700000" scaled="0"/>
                </a:gradFill>
                <a:latin typeface="+mj-lt"/>
                <a:ea typeface="+mj-ea"/>
                <a:cs typeface="+mj-cs"/>
              </a:rPr>
              <a:t>折交叉验证</a:t>
            </a:r>
            <a:endParaRPr lang="zh-CN" altLang="en-US" sz="3200" dirty="0">
              <a:ln w="15875"/>
              <a:gradFill>
                <a:gsLst>
                  <a:gs pos="0">
                    <a:schemeClr val="accent1"/>
                  </a:gs>
                  <a:gs pos="100000">
                    <a:schemeClr val="accent6"/>
                  </a:gs>
                </a:gsLst>
                <a:lin ang="2700000" scaled="0"/>
              </a:gradFill>
              <a:latin typeface="+mj-lt"/>
              <a:ea typeface="+mj-ea"/>
              <a:cs typeface="+mj-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115" y="365125"/>
            <a:ext cx="10515600" cy="1325563"/>
          </a:xfrm>
        </p:spPr>
        <p:txBody>
          <a:bodyPr/>
          <a:lstStyle/>
          <a:p>
            <a:pPr algn="ctr"/>
            <a:r>
              <a:rPr lang="en-US" altLang="zh-CN" dirty="0">
                <a:ln w="15875"/>
                <a:gradFill>
                  <a:gsLst>
                    <a:gs pos="0">
                      <a:schemeClr val="accent1"/>
                    </a:gs>
                    <a:gs pos="100000">
                      <a:schemeClr val="accent6"/>
                    </a:gs>
                  </a:gsLst>
                  <a:lin ang="2700000" scaled="0"/>
                </a:gradFill>
                <a:effectLst/>
                <a:sym typeface="+mn-ea"/>
              </a:rPr>
              <a:t>MY TINY DATA(161) </a:t>
            </a:r>
            <a:r>
              <a:rPr lang="en-US" altLang="zh-CN" dirty="0">
                <a:ln w="15875"/>
                <a:gradFill>
                  <a:gsLst>
                    <a:gs pos="0">
                      <a:schemeClr val="accent1"/>
                    </a:gs>
                    <a:gs pos="100000">
                      <a:schemeClr val="accent6"/>
                    </a:gs>
                  </a:gsLst>
                  <a:lin ang="2700000" scaled="0"/>
                </a:gradFill>
                <a:effectLst/>
              </a:rPr>
              <a:t>VS </a:t>
            </a:r>
            <a:r>
              <a:rPr lang="en-US" altLang="zh-CN" dirty="0">
                <a:ln w="15875"/>
                <a:gradFill>
                  <a:gsLst>
                    <a:gs pos="0">
                      <a:schemeClr val="accent1"/>
                    </a:gs>
                    <a:gs pos="100000">
                      <a:schemeClr val="accent6"/>
                    </a:gs>
                  </a:gsLst>
                  <a:lin ang="2700000" scaled="0"/>
                </a:gradFill>
                <a:effectLst/>
                <a:sym typeface="+mn-ea"/>
              </a:rPr>
              <a:t>HUGE DATA(4678)</a:t>
            </a:r>
            <a:endParaRPr lang="en-US" altLang="zh-CN" dirty="0">
              <a:ln w="15875"/>
              <a:gradFill>
                <a:gsLst>
                  <a:gs pos="0">
                    <a:schemeClr val="accent1"/>
                  </a:gs>
                  <a:gs pos="100000">
                    <a:schemeClr val="accent6"/>
                  </a:gs>
                </a:gsLst>
                <a:lin ang="2700000" scaled="0"/>
              </a:gradFill>
              <a:effectLst/>
              <a:sym typeface="+mn-ea"/>
            </a:endParaRPr>
          </a:p>
        </p:txBody>
      </p:sp>
      <p:pic>
        <p:nvPicPr>
          <p:cNvPr id="7" name="图片 6" descr="confusion_matrix"/>
          <p:cNvPicPr>
            <a:picLocks noChangeAspect="1"/>
          </p:cNvPicPr>
          <p:nvPr>
            <p:custDataLst>
              <p:tags r:id="rId1"/>
            </p:custDataLst>
          </p:nvPr>
        </p:nvPicPr>
        <p:blipFill>
          <a:blip r:embed="rId2"/>
          <a:stretch>
            <a:fillRect/>
          </a:stretch>
        </p:blipFill>
        <p:spPr>
          <a:xfrm>
            <a:off x="1993265" y="1870075"/>
            <a:ext cx="2673985" cy="2005330"/>
          </a:xfrm>
          <a:prstGeom prst="rect">
            <a:avLst/>
          </a:prstGeom>
        </p:spPr>
      </p:pic>
      <p:pic>
        <p:nvPicPr>
          <p:cNvPr id="4" name="图片 3" descr="confusion_matrix"/>
          <p:cNvPicPr>
            <a:picLocks noChangeAspect="1"/>
          </p:cNvPicPr>
          <p:nvPr>
            <p:custDataLst>
              <p:tags r:id="rId3"/>
            </p:custDataLst>
          </p:nvPr>
        </p:nvPicPr>
        <p:blipFill>
          <a:blip r:embed="rId4"/>
          <a:stretch>
            <a:fillRect/>
          </a:stretch>
        </p:blipFill>
        <p:spPr>
          <a:xfrm>
            <a:off x="6438265" y="1870075"/>
            <a:ext cx="2651760" cy="1988820"/>
          </a:xfrm>
          <a:prstGeom prst="rect">
            <a:avLst/>
          </a:prstGeom>
        </p:spPr>
      </p:pic>
      <p:sp>
        <p:nvSpPr>
          <p:cNvPr id="5" name="文本框 4"/>
          <p:cNvSpPr txBox="1"/>
          <p:nvPr>
            <p:custDataLst>
              <p:tags r:id="rId5"/>
            </p:custDataLst>
          </p:nvPr>
        </p:nvSpPr>
        <p:spPr>
          <a:xfrm>
            <a:off x="5720079" y="1501775"/>
            <a:ext cx="4666731" cy="368300"/>
          </a:xfrm>
          <a:prstGeom prst="rect">
            <a:avLst/>
          </a:prstGeom>
          <a:noFill/>
        </p:spPr>
        <p:txBody>
          <a:bodyPr wrap="square" rtlCol="0">
            <a:spAutoFit/>
          </a:bodyPr>
          <a:lstStyle/>
          <a:p>
            <a:r>
              <a:rPr lang="en-US" altLang="zh-CN" dirty="0"/>
              <a:t>0.95 correctness in huge data(SO STRONG)</a:t>
            </a:r>
            <a:endParaRPr lang="en-US" altLang="zh-CN" dirty="0"/>
          </a:p>
        </p:txBody>
      </p:sp>
      <p:pic>
        <p:nvPicPr>
          <p:cNvPr id="8" name="图片 7" descr="PR_curve"/>
          <p:cNvPicPr>
            <a:picLocks noChangeAspect="1"/>
          </p:cNvPicPr>
          <p:nvPr>
            <p:custDataLst>
              <p:tags r:id="rId6"/>
            </p:custDataLst>
          </p:nvPr>
        </p:nvPicPr>
        <p:blipFill>
          <a:blip r:embed="rId7"/>
          <a:stretch>
            <a:fillRect/>
          </a:stretch>
        </p:blipFill>
        <p:spPr>
          <a:xfrm>
            <a:off x="6096000" y="4198619"/>
            <a:ext cx="3383492" cy="2256790"/>
          </a:xfrm>
          <a:prstGeom prst="rect">
            <a:avLst/>
          </a:prstGeom>
        </p:spPr>
      </p:pic>
      <p:sp>
        <p:nvSpPr>
          <p:cNvPr id="9" name="文本框 8"/>
          <p:cNvSpPr txBox="1"/>
          <p:nvPr>
            <p:custDataLst>
              <p:tags r:id="rId8"/>
            </p:custDataLst>
          </p:nvPr>
        </p:nvSpPr>
        <p:spPr>
          <a:xfrm>
            <a:off x="1010920" y="1501775"/>
            <a:ext cx="4808220" cy="368300"/>
          </a:xfrm>
          <a:prstGeom prst="rect">
            <a:avLst/>
          </a:prstGeom>
          <a:noFill/>
        </p:spPr>
        <p:txBody>
          <a:bodyPr wrap="square" rtlCol="0">
            <a:spAutoFit/>
          </a:bodyPr>
          <a:lstStyle/>
          <a:p>
            <a:r>
              <a:rPr lang="en-US" altLang="zh-CN"/>
              <a:t>0.91 correctness in small data(maybe get luck)</a:t>
            </a:r>
            <a:endParaRPr lang="en-US" altLang="zh-CN"/>
          </a:p>
        </p:txBody>
      </p:sp>
      <p:sp>
        <p:nvSpPr>
          <p:cNvPr id="10" name="文本框 9"/>
          <p:cNvSpPr txBox="1"/>
          <p:nvPr/>
        </p:nvSpPr>
        <p:spPr>
          <a:xfrm>
            <a:off x="9547576" y="3659505"/>
            <a:ext cx="4064000" cy="398780"/>
          </a:xfrm>
          <a:prstGeom prst="rect">
            <a:avLst/>
          </a:prstGeom>
          <a:noFill/>
        </p:spPr>
        <p:txBody>
          <a:bodyPr wrap="square" rtlCol="0">
            <a:spAutoFit/>
          </a:bodyPr>
          <a:lstStyle/>
          <a:p>
            <a:r>
              <a:rPr lang="en-US" altLang="zh-CN" sz="1000" dirty="0"/>
              <a:t>fun fact</a:t>
            </a:r>
            <a:r>
              <a:rPr lang="zh-CN" altLang="en-US" sz="1000" dirty="0"/>
              <a:t>：</a:t>
            </a:r>
            <a:endParaRPr lang="zh-CN" altLang="en-US" sz="1000" dirty="0"/>
          </a:p>
          <a:p>
            <a:r>
              <a:rPr lang="zh-CN" altLang="en-US" sz="1000" dirty="0"/>
              <a:t>两者都喜欢识别细长的红枫树（置信度</a:t>
            </a:r>
            <a:r>
              <a:rPr lang="en-US" altLang="zh-CN" sz="1000" dirty="0"/>
              <a:t>&gt;0.5)</a:t>
            </a:r>
            <a:endParaRPr lang="en-US" altLang="zh-CN" sz="1000" dirty="0"/>
          </a:p>
        </p:txBody>
      </p:sp>
      <p:pic>
        <p:nvPicPr>
          <p:cNvPr id="11" name="图片 10" descr="PR_curve"/>
          <p:cNvPicPr>
            <a:picLocks noChangeAspect="1"/>
          </p:cNvPicPr>
          <p:nvPr/>
        </p:nvPicPr>
        <p:blipFill>
          <a:blip r:embed="rId9"/>
          <a:stretch>
            <a:fillRect/>
          </a:stretch>
        </p:blipFill>
        <p:spPr>
          <a:xfrm>
            <a:off x="1612900" y="4198620"/>
            <a:ext cx="3435350" cy="228981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0745" y="2633345"/>
            <a:ext cx="10515600" cy="1325563"/>
          </a:xfrm>
        </p:spPr>
        <p:txBody>
          <a:bodyPr>
            <a:normAutofit/>
          </a:bodyPr>
          <a:lstStyle/>
          <a:p>
            <a:pPr algn="ctr"/>
            <a:r>
              <a:rPr lang="en-US" altLang="zh-CN" sz="8000" dirty="0">
                <a:ln w="15875"/>
                <a:gradFill>
                  <a:gsLst>
                    <a:gs pos="0">
                      <a:schemeClr val="accent1"/>
                    </a:gs>
                    <a:gs pos="100000">
                      <a:schemeClr val="accent6"/>
                    </a:gs>
                  </a:gsLst>
                  <a:lin ang="2700000" scaled="0"/>
                </a:gradFill>
                <a:effectLst/>
              </a:rPr>
              <a:t>THANKS!</a:t>
            </a:r>
            <a:endParaRPr lang="en-US" altLang="zh-CN" sz="8000" dirty="0">
              <a:ln w="15875"/>
              <a:gradFill>
                <a:gsLst>
                  <a:gs pos="0">
                    <a:schemeClr val="accent1"/>
                  </a:gs>
                  <a:gs pos="100000">
                    <a:schemeClr val="accent6"/>
                  </a:gs>
                </a:gsLst>
                <a:lin ang="2700000" scaled="0"/>
              </a:gradFill>
              <a:effectLs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n w="15875"/>
                <a:gradFill>
                  <a:gsLst>
                    <a:gs pos="0">
                      <a:schemeClr val="accent1"/>
                    </a:gs>
                    <a:gs pos="100000">
                      <a:schemeClr val="accent6"/>
                    </a:gs>
                  </a:gsLst>
                  <a:lin ang="2700000" scaled="0"/>
                </a:gradFill>
                <a:effectLst/>
              </a:rPr>
              <a:t>任务：守望先锋</a:t>
            </a:r>
            <a:r>
              <a:rPr lang="en-US" altLang="zh-CN">
                <a:ln w="15875"/>
                <a:gradFill>
                  <a:gsLst>
                    <a:gs pos="0">
                      <a:schemeClr val="accent1"/>
                    </a:gs>
                    <a:gs pos="100000">
                      <a:schemeClr val="accent6"/>
                    </a:gs>
                  </a:gsLst>
                  <a:lin ang="2700000" scaled="0"/>
                </a:gradFill>
                <a:effectLst/>
              </a:rPr>
              <a:t>aimbot</a:t>
            </a:r>
            <a:r>
              <a:rPr lang="zh-CN" altLang="en-US">
                <a:ln w="15875"/>
                <a:gradFill>
                  <a:gsLst>
                    <a:gs pos="0">
                      <a:schemeClr val="accent1"/>
                    </a:gs>
                    <a:gs pos="100000">
                      <a:schemeClr val="accent6"/>
                    </a:gs>
                  </a:gsLst>
                  <a:lin ang="2700000" scaled="0"/>
                </a:gradFill>
                <a:effectLst/>
              </a:rPr>
              <a:t>实现</a:t>
            </a:r>
            <a:endParaRPr lang="zh-CN" altLang="en-US">
              <a:ln w="15875"/>
              <a:gradFill>
                <a:gsLst>
                  <a:gs pos="0">
                    <a:schemeClr val="accent1"/>
                  </a:gs>
                  <a:gs pos="100000">
                    <a:schemeClr val="accent6"/>
                  </a:gs>
                </a:gsLst>
                <a:lin ang="2700000" scaled="0"/>
              </a:gradFill>
              <a:effectLst/>
            </a:endParaRPr>
          </a:p>
        </p:txBody>
      </p:sp>
      <p:sp>
        <p:nvSpPr>
          <p:cNvPr id="3" name="内容占位符 2"/>
          <p:cNvSpPr>
            <a:spLocks noGrp="1"/>
          </p:cNvSpPr>
          <p:nvPr>
            <p:ph idx="1"/>
          </p:nvPr>
        </p:nvSpPr>
        <p:spPr/>
        <p:txBody>
          <a:bodyPr/>
          <a:lstStyle/>
          <a:p>
            <a:r>
              <a:rPr lang="zh-CN" altLang="en-US" dirty="0"/>
              <a:t>场景分析</a:t>
            </a:r>
            <a:r>
              <a:rPr lang="en-US" altLang="zh-CN" dirty="0"/>
              <a:t>/</a:t>
            </a:r>
            <a:r>
              <a:rPr lang="zh-CN" altLang="en-US" dirty="0"/>
              <a:t>目标分类</a:t>
            </a:r>
            <a:endParaRPr lang="zh-CN" altLang="en-US" dirty="0"/>
          </a:p>
          <a:p>
            <a:r>
              <a:rPr lang="zh-CN" altLang="en-US" dirty="0"/>
              <a:t>模型选择</a:t>
            </a:r>
            <a:endParaRPr lang="zh-CN" altLang="en-US" dirty="0"/>
          </a:p>
          <a:p>
            <a:r>
              <a:rPr lang="zh-CN" altLang="en-US" dirty="0"/>
              <a:t>优化：针对数据优化、</a:t>
            </a:r>
            <a:r>
              <a:rPr lang="en-US" altLang="zh-CN" dirty="0"/>
              <a:t>K</a:t>
            </a:r>
            <a:r>
              <a:rPr lang="zh-CN" altLang="en-US" dirty="0"/>
              <a:t>折交叉验证</a:t>
            </a:r>
            <a:endParaRPr lang="zh-CN" altLang="en-US" dirty="0"/>
          </a:p>
          <a:p>
            <a:endParaRPr lang="zh-CN" altLang="en-US" dirty="0"/>
          </a:p>
          <a:p>
            <a:endParaRPr lang="zh-CN" altLang="en-US" dirty="0"/>
          </a:p>
          <a:p>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场景分析</a:t>
            </a:r>
            <a:endParaRPr lang="zh-CN" altLang="en-US"/>
          </a:p>
        </p:txBody>
      </p:sp>
      <p:pic>
        <p:nvPicPr>
          <p:cNvPr id="4" name="内容占位符 3"/>
          <p:cNvPicPr>
            <a:picLocks noGrp="1" noChangeAspect="1"/>
          </p:cNvPicPr>
          <p:nvPr>
            <p:ph idx="1"/>
          </p:nvPr>
        </p:nvPicPr>
        <p:blipFill>
          <a:blip r:embed="rId1"/>
          <a:stretch>
            <a:fillRect/>
          </a:stretch>
        </p:blipFill>
        <p:spPr>
          <a:xfrm>
            <a:off x="838200" y="1527810"/>
            <a:ext cx="4536440" cy="2551430"/>
          </a:xfrm>
          <a:prstGeom prst="rect">
            <a:avLst/>
          </a:prstGeom>
        </p:spPr>
      </p:pic>
      <p:sp>
        <p:nvSpPr>
          <p:cNvPr id="5" name="文本框 4"/>
          <p:cNvSpPr txBox="1"/>
          <p:nvPr/>
        </p:nvSpPr>
        <p:spPr>
          <a:xfrm>
            <a:off x="6804025" y="1069340"/>
            <a:ext cx="4064000" cy="1200329"/>
          </a:xfrm>
          <a:prstGeom prst="rect">
            <a:avLst/>
          </a:prstGeom>
          <a:noFill/>
        </p:spPr>
        <p:txBody>
          <a:bodyPr wrap="square" rtlCol="0">
            <a:spAutoFit/>
          </a:bodyPr>
          <a:lstStyle/>
          <a:p>
            <a:r>
              <a:rPr lang="zh-CN" altLang="en-US" dirty="0"/>
              <a:t>特点：</a:t>
            </a:r>
            <a:endParaRPr lang="en-US" altLang="zh-CN" dirty="0"/>
          </a:p>
          <a:p>
            <a:r>
              <a:rPr lang="en-US" altLang="zh-CN" dirty="0"/>
              <a:t>1.</a:t>
            </a:r>
            <a:r>
              <a:rPr lang="zh-CN" altLang="en-US" dirty="0"/>
              <a:t>敌我都有相同的</a:t>
            </a:r>
            <a:r>
              <a:rPr lang="en-US" altLang="zh-CN" dirty="0"/>
              <a:t>30</a:t>
            </a:r>
            <a:r>
              <a:rPr lang="zh-CN" altLang="en-US" dirty="0"/>
              <a:t>多种角色</a:t>
            </a:r>
            <a:endParaRPr lang="en-US" altLang="zh-CN" dirty="0"/>
          </a:p>
          <a:p>
            <a:r>
              <a:rPr lang="en-US" altLang="zh-CN" dirty="0"/>
              <a:t>2.</a:t>
            </a:r>
            <a:r>
              <a:rPr lang="zh-CN" altLang="en-US" dirty="0"/>
              <a:t>每个角色数十种皮肤模型</a:t>
            </a:r>
            <a:endParaRPr lang="zh-CN" altLang="en-US" dirty="0"/>
          </a:p>
          <a:p>
            <a:r>
              <a:rPr lang="en-US" altLang="zh-CN" dirty="0"/>
              <a:t>3.</a:t>
            </a:r>
            <a:r>
              <a:rPr lang="zh-CN" altLang="en-US" dirty="0"/>
              <a:t>可隔墙看见队友轮廓</a:t>
            </a:r>
            <a:endParaRPr lang="zh-CN" altLang="en-US" dirty="0"/>
          </a:p>
        </p:txBody>
      </p:sp>
      <p:sp>
        <p:nvSpPr>
          <p:cNvPr id="7" name="文本框 6"/>
          <p:cNvSpPr txBox="1"/>
          <p:nvPr/>
        </p:nvSpPr>
        <p:spPr>
          <a:xfrm>
            <a:off x="6493904" y="3147208"/>
            <a:ext cx="4064000" cy="1476375"/>
          </a:xfrm>
          <a:prstGeom prst="rect">
            <a:avLst/>
          </a:prstGeom>
          <a:noFill/>
        </p:spPr>
        <p:txBody>
          <a:bodyPr wrap="square" rtlCol="0">
            <a:spAutoFit/>
          </a:bodyPr>
          <a:lstStyle/>
          <a:p>
            <a:r>
              <a:rPr lang="zh-CN" altLang="en-US" dirty="0">
                <a:sym typeface="+mn-ea"/>
              </a:rPr>
              <a:t>与</a:t>
            </a:r>
            <a:r>
              <a:rPr lang="en-US" altLang="zh-CN" dirty="0" err="1">
                <a:sym typeface="+mn-ea"/>
              </a:rPr>
              <a:t>csgo</a:t>
            </a:r>
            <a:r>
              <a:rPr lang="zh-CN" altLang="en-US" dirty="0">
                <a:sym typeface="+mn-ea"/>
              </a:rPr>
              <a:t>相比的</a:t>
            </a:r>
            <a:r>
              <a:rPr lang="zh-CN" altLang="en-US" dirty="0"/>
              <a:t>难点：</a:t>
            </a:r>
            <a:endParaRPr lang="zh-CN" altLang="en-US" dirty="0"/>
          </a:p>
          <a:p>
            <a:r>
              <a:rPr lang="en-US" altLang="zh-CN" dirty="0"/>
              <a:t>1.</a:t>
            </a:r>
            <a:r>
              <a:rPr lang="zh-CN" altLang="en-US" dirty="0"/>
              <a:t>模型的样式过多</a:t>
            </a:r>
            <a:r>
              <a:rPr lang="en-US" altLang="zh-CN" dirty="0"/>
              <a:t>--</a:t>
            </a:r>
            <a:r>
              <a:rPr lang="zh-CN" altLang="en-US" dirty="0"/>
              <a:t>更难提取特征。</a:t>
            </a:r>
            <a:endParaRPr lang="zh-CN" altLang="en-US" dirty="0"/>
          </a:p>
          <a:p>
            <a:r>
              <a:rPr lang="en-US" altLang="zh-CN" dirty="0"/>
              <a:t>2.</a:t>
            </a:r>
            <a:r>
              <a:rPr lang="zh-CN" altLang="en-US" dirty="0"/>
              <a:t>场景中特效多，可实时看到队友轮廓等</a:t>
            </a:r>
            <a:r>
              <a:rPr lang="en-US" altLang="zh-CN" dirty="0"/>
              <a:t>--</a:t>
            </a:r>
            <a:r>
              <a:rPr lang="zh-CN" altLang="en-US" dirty="0"/>
              <a:t>干扰元素多。</a:t>
            </a:r>
            <a:endParaRPr lang="zh-CN" altLang="en-US" dirty="0"/>
          </a:p>
          <a:p>
            <a:r>
              <a:rPr lang="en-US" altLang="zh-CN" dirty="0"/>
              <a:t>3.</a:t>
            </a:r>
            <a:r>
              <a:rPr lang="zh-CN" altLang="en-US" dirty="0"/>
              <a:t>网上有效针对敌人识别的数据集较少。</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8450" y="784015"/>
            <a:ext cx="5268595" cy="954107"/>
          </a:xfrm>
          <a:prstGeom prst="rect">
            <a:avLst/>
          </a:prstGeom>
          <a:noFill/>
        </p:spPr>
        <p:txBody>
          <a:bodyPr wrap="square" rtlCol="0">
            <a:spAutoFit/>
          </a:bodyPr>
          <a:lstStyle/>
          <a:p>
            <a:r>
              <a:rPr lang="zh-CN" altLang="en-US" sz="1400" dirty="0"/>
              <a:t>结果：</a:t>
            </a:r>
            <a:endParaRPr lang="zh-CN" altLang="en-US" sz="1400" dirty="0"/>
          </a:p>
          <a:p>
            <a:r>
              <a:rPr lang="zh-CN" altLang="en-US" sz="1400" dirty="0"/>
              <a:t>检测敌人效果达成</a:t>
            </a:r>
            <a:endParaRPr lang="en-US" altLang="zh-CN" sz="1400" dirty="0"/>
          </a:p>
          <a:p>
            <a:r>
              <a:rPr lang="zh-CN" altLang="en-US" sz="1400" dirty="0"/>
              <a:t>检测头部效果不佳</a:t>
            </a:r>
            <a:endParaRPr lang="zh-CN" altLang="en-US" sz="1400" dirty="0"/>
          </a:p>
          <a:p>
            <a:r>
              <a:rPr lang="zh-CN" altLang="en-US" sz="1400" dirty="0"/>
              <a:t>实战中极容易将队友（包括透视的队友轮廓）认成敌人</a:t>
            </a:r>
            <a:endParaRPr lang="zh-CN" altLang="en-US" sz="1400" dirty="0"/>
          </a:p>
        </p:txBody>
      </p:sp>
      <p:sp>
        <p:nvSpPr>
          <p:cNvPr id="5" name="文本框 4"/>
          <p:cNvSpPr txBox="1"/>
          <p:nvPr/>
        </p:nvSpPr>
        <p:spPr>
          <a:xfrm>
            <a:off x="244168" y="179661"/>
            <a:ext cx="6096000" cy="645160"/>
          </a:xfrm>
          <a:prstGeom prst="rect">
            <a:avLst/>
          </a:prstGeom>
          <a:noFill/>
        </p:spPr>
        <p:txBody>
          <a:bodyPr wrap="square" rtlCol="0" anchor="t">
            <a:spAutoFit/>
          </a:bodyPr>
          <a:lstStyle/>
          <a:p>
            <a:r>
              <a:rPr lang="zh-CN" altLang="en-US" b="1" dirty="0">
                <a:sym typeface="+mn-ea"/>
              </a:rPr>
              <a:t>检测目标分类</a:t>
            </a:r>
            <a:r>
              <a:rPr lang="en-US" altLang="zh-CN" b="1" dirty="0">
                <a:sym typeface="+mn-ea"/>
              </a:rPr>
              <a:t> v1</a:t>
            </a:r>
            <a:endParaRPr lang="zh-CN" altLang="en-US" b="1" dirty="0"/>
          </a:p>
          <a:p>
            <a:r>
              <a:rPr lang="zh-CN" altLang="en-US" b="1" dirty="0">
                <a:sym typeface="+mn-ea"/>
              </a:rPr>
              <a:t>判断敌人的头部与敌人整个身体</a:t>
            </a:r>
            <a:endParaRPr lang="zh-CN" altLang="en-US" b="1" dirty="0">
              <a:sym typeface="+mn-ea"/>
            </a:endParaRPr>
          </a:p>
        </p:txBody>
      </p:sp>
      <p:pic>
        <p:nvPicPr>
          <p:cNvPr id="7" name="图片 6"/>
          <p:cNvPicPr>
            <a:picLocks noChangeAspect="1"/>
          </p:cNvPicPr>
          <p:nvPr/>
        </p:nvPicPr>
        <p:blipFill>
          <a:blip r:embed="rId1"/>
          <a:stretch>
            <a:fillRect/>
          </a:stretch>
        </p:blipFill>
        <p:spPr>
          <a:xfrm>
            <a:off x="298450" y="1788141"/>
            <a:ext cx="4336612" cy="2129357"/>
          </a:xfrm>
          <a:prstGeom prst="rect">
            <a:avLst/>
          </a:prstGeom>
        </p:spPr>
      </p:pic>
      <p:sp>
        <p:nvSpPr>
          <p:cNvPr id="8" name="文本框 7"/>
          <p:cNvSpPr txBox="1"/>
          <p:nvPr/>
        </p:nvSpPr>
        <p:spPr>
          <a:xfrm>
            <a:off x="5979608" y="356235"/>
            <a:ext cx="5198110" cy="738664"/>
          </a:xfrm>
          <a:prstGeom prst="rect">
            <a:avLst/>
          </a:prstGeom>
          <a:noFill/>
        </p:spPr>
        <p:txBody>
          <a:bodyPr wrap="square" rtlCol="0">
            <a:spAutoFit/>
          </a:bodyPr>
          <a:lstStyle/>
          <a:p>
            <a:r>
              <a:rPr lang="zh-CN" altLang="en-US" sz="1400" dirty="0"/>
              <a:t>原因分析：</a:t>
            </a:r>
            <a:endParaRPr lang="zh-CN" altLang="en-US" sz="1400" dirty="0"/>
          </a:p>
          <a:p>
            <a:r>
              <a:rPr lang="zh-CN" altLang="en-US" sz="1400" dirty="0"/>
              <a:t>没有增加队友的识别导致将敌我分别不清</a:t>
            </a:r>
            <a:endParaRPr lang="zh-CN" altLang="en-US" sz="1400" dirty="0"/>
          </a:p>
          <a:p>
            <a:r>
              <a:rPr lang="zh-CN" altLang="en-US" sz="1400" dirty="0"/>
              <a:t>游戏内模型过多，头部特征不明显，难以准确识别</a:t>
            </a:r>
            <a:endParaRPr lang="zh-CN" altLang="en-US" sz="1400" dirty="0"/>
          </a:p>
        </p:txBody>
      </p:sp>
      <p:pic>
        <p:nvPicPr>
          <p:cNvPr id="9" name="图片 8" descr="confusion_matrix"/>
          <p:cNvPicPr>
            <a:picLocks noChangeAspect="1"/>
          </p:cNvPicPr>
          <p:nvPr/>
        </p:nvPicPr>
        <p:blipFill>
          <a:blip r:embed="rId2"/>
          <a:stretch>
            <a:fillRect/>
          </a:stretch>
        </p:blipFill>
        <p:spPr>
          <a:xfrm>
            <a:off x="7036288" y="1261068"/>
            <a:ext cx="2546384" cy="1909708"/>
          </a:xfrm>
          <a:prstGeom prst="rect">
            <a:avLst/>
          </a:prstGeom>
        </p:spPr>
      </p:pic>
      <p:sp>
        <p:nvSpPr>
          <p:cNvPr id="3" name="文本框 2"/>
          <p:cNvSpPr txBox="1"/>
          <p:nvPr/>
        </p:nvSpPr>
        <p:spPr>
          <a:xfrm>
            <a:off x="298450" y="4154242"/>
            <a:ext cx="6094948" cy="646331"/>
          </a:xfrm>
          <a:prstGeom prst="rect">
            <a:avLst/>
          </a:prstGeom>
          <a:noFill/>
        </p:spPr>
        <p:txBody>
          <a:bodyPr wrap="square">
            <a:spAutoFit/>
          </a:bodyPr>
          <a:lstStyle/>
          <a:p>
            <a:r>
              <a:rPr lang="zh-CN" altLang="en-US" b="1" dirty="0">
                <a:sym typeface="+mn-ea"/>
              </a:rPr>
              <a:t>检测目标分类</a:t>
            </a:r>
            <a:r>
              <a:rPr lang="en-US" altLang="zh-CN" b="1" dirty="0">
                <a:sym typeface="+mn-ea"/>
              </a:rPr>
              <a:t> v2</a:t>
            </a:r>
            <a:endParaRPr lang="zh-CN" altLang="en-US" b="1" dirty="0"/>
          </a:p>
          <a:p>
            <a:r>
              <a:rPr lang="zh-CN" altLang="en-US" b="1" dirty="0">
                <a:sym typeface="+mn-ea"/>
              </a:rPr>
              <a:t>判断敌人</a:t>
            </a:r>
            <a:r>
              <a:rPr lang="en-US" altLang="zh-CN" b="1" dirty="0">
                <a:sym typeface="+mn-ea"/>
              </a:rPr>
              <a:t>/</a:t>
            </a:r>
            <a:r>
              <a:rPr lang="zh-CN" altLang="en-US" b="1" dirty="0">
                <a:sym typeface="+mn-ea"/>
              </a:rPr>
              <a:t>敌人头部</a:t>
            </a:r>
            <a:r>
              <a:rPr lang="en-US" altLang="zh-CN" b="1" dirty="0">
                <a:sym typeface="+mn-ea"/>
              </a:rPr>
              <a:t>/</a:t>
            </a:r>
            <a:r>
              <a:rPr lang="zh-CN" altLang="en-US" b="1" dirty="0">
                <a:sym typeface="+mn-ea"/>
              </a:rPr>
              <a:t>队友</a:t>
            </a:r>
            <a:r>
              <a:rPr lang="en-US" altLang="zh-CN" b="1" dirty="0">
                <a:sym typeface="+mn-ea"/>
              </a:rPr>
              <a:t>/</a:t>
            </a:r>
            <a:r>
              <a:rPr lang="zh-CN" altLang="en-US" b="1" dirty="0">
                <a:sym typeface="+mn-ea"/>
              </a:rPr>
              <a:t>队友透视轮廓</a:t>
            </a:r>
            <a:r>
              <a:rPr lang="en-US" altLang="zh-CN" b="1" dirty="0">
                <a:sym typeface="+mn-ea"/>
              </a:rPr>
              <a:t>/</a:t>
            </a:r>
            <a:r>
              <a:rPr lang="zh-CN" altLang="en-US" b="1" dirty="0">
                <a:sym typeface="+mn-ea"/>
              </a:rPr>
              <a:t>敌人透视轮廓</a:t>
            </a:r>
            <a:endParaRPr lang="zh-CN" altLang="en-US" b="1" dirty="0">
              <a:sym typeface="+mn-ea"/>
            </a:endParaRPr>
          </a:p>
        </p:txBody>
      </p:sp>
      <p:sp>
        <p:nvSpPr>
          <p:cNvPr id="11" name="文本框 10"/>
          <p:cNvSpPr txBox="1"/>
          <p:nvPr/>
        </p:nvSpPr>
        <p:spPr>
          <a:xfrm>
            <a:off x="298450" y="4935211"/>
            <a:ext cx="2772673" cy="1169551"/>
          </a:xfrm>
          <a:prstGeom prst="rect">
            <a:avLst/>
          </a:prstGeom>
          <a:noFill/>
        </p:spPr>
        <p:txBody>
          <a:bodyPr wrap="square">
            <a:spAutoFit/>
          </a:bodyPr>
          <a:lstStyle/>
          <a:p>
            <a:r>
              <a:rPr lang="zh-CN" altLang="en-US" sz="1400" dirty="0"/>
              <a:t>进展：</a:t>
            </a:r>
            <a:endParaRPr lang="zh-CN" altLang="en-US" sz="1400" dirty="0"/>
          </a:p>
          <a:p>
            <a:r>
              <a:rPr lang="zh-CN" altLang="en-US" sz="1400" dirty="0"/>
              <a:t>误判队友为敌人的概率有效降低</a:t>
            </a:r>
            <a:endParaRPr lang="zh-CN" altLang="en-US" sz="1400" dirty="0"/>
          </a:p>
          <a:p>
            <a:r>
              <a:rPr lang="zh-CN" altLang="en-US" sz="1400" dirty="0"/>
              <a:t>缺陷：</a:t>
            </a:r>
            <a:endParaRPr lang="zh-CN" altLang="en-US" sz="1400" dirty="0"/>
          </a:p>
          <a:p>
            <a:r>
              <a:rPr lang="zh-CN" altLang="en-US" sz="1400" dirty="0"/>
              <a:t>头部几乎不可判定</a:t>
            </a:r>
            <a:endParaRPr lang="zh-CN" altLang="en-US" sz="1400" dirty="0"/>
          </a:p>
          <a:p>
            <a:r>
              <a:rPr lang="zh-CN" altLang="en-US" sz="1400" dirty="0"/>
              <a:t>敌人识别有效性下降</a:t>
            </a:r>
            <a:endParaRPr lang="zh-CN" altLang="en-US" sz="1400" dirty="0"/>
          </a:p>
        </p:txBody>
      </p:sp>
      <p:pic>
        <p:nvPicPr>
          <p:cNvPr id="12" name="图片 11" descr="confusion_matrix"/>
          <p:cNvPicPr>
            <a:picLocks noChangeAspect="1"/>
          </p:cNvPicPr>
          <p:nvPr/>
        </p:nvPicPr>
        <p:blipFill>
          <a:blip r:embed="rId3"/>
          <a:stretch>
            <a:fillRect/>
          </a:stretch>
        </p:blipFill>
        <p:spPr>
          <a:xfrm>
            <a:off x="6809263" y="4075154"/>
            <a:ext cx="3174032" cy="2380432"/>
          </a:xfrm>
          <a:prstGeom prst="rect">
            <a:avLst/>
          </a:prstGeom>
        </p:spPr>
      </p:pic>
      <p:pic>
        <p:nvPicPr>
          <p:cNvPr id="13" name="图片 12"/>
          <p:cNvPicPr>
            <a:picLocks noChangeAspect="1"/>
          </p:cNvPicPr>
          <p:nvPr/>
        </p:nvPicPr>
        <p:blipFill>
          <a:blip r:embed="rId4"/>
          <a:stretch>
            <a:fillRect/>
          </a:stretch>
        </p:blipFill>
        <p:spPr>
          <a:xfrm>
            <a:off x="3292168" y="4800573"/>
            <a:ext cx="2375548" cy="190043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confusion_matrix_normalized"/>
          <p:cNvPicPr>
            <a:picLocks noChangeAspect="1"/>
          </p:cNvPicPr>
          <p:nvPr/>
        </p:nvPicPr>
        <p:blipFill>
          <a:blip r:embed="rId1"/>
          <a:stretch>
            <a:fillRect/>
          </a:stretch>
        </p:blipFill>
        <p:spPr>
          <a:xfrm>
            <a:off x="3226435" y="666432"/>
            <a:ext cx="3122930" cy="2286000"/>
          </a:xfrm>
          <a:prstGeom prst="rect">
            <a:avLst/>
          </a:prstGeom>
        </p:spPr>
      </p:pic>
      <p:sp>
        <p:nvSpPr>
          <p:cNvPr id="6" name="文本框 5"/>
          <p:cNvSpPr txBox="1"/>
          <p:nvPr/>
        </p:nvSpPr>
        <p:spPr>
          <a:xfrm>
            <a:off x="6132195" y="277655"/>
            <a:ext cx="4064000" cy="368300"/>
          </a:xfrm>
          <a:prstGeom prst="rect">
            <a:avLst/>
          </a:prstGeom>
          <a:noFill/>
        </p:spPr>
        <p:txBody>
          <a:bodyPr wrap="square" rtlCol="0">
            <a:spAutoFit/>
          </a:bodyPr>
          <a:lstStyle/>
          <a:p>
            <a:pPr algn="ctr"/>
            <a:r>
              <a:rPr lang="en-US" altLang="zh-CN" dirty="0"/>
              <a:t>yolov8m</a:t>
            </a:r>
            <a:endParaRPr lang="en-US" altLang="zh-CN" dirty="0"/>
          </a:p>
        </p:txBody>
      </p:sp>
      <p:pic>
        <p:nvPicPr>
          <p:cNvPr id="7" name="图片 6" descr="confusion_matrix_normalized"/>
          <p:cNvPicPr>
            <a:picLocks noChangeAspect="1"/>
          </p:cNvPicPr>
          <p:nvPr/>
        </p:nvPicPr>
        <p:blipFill>
          <a:blip r:embed="rId2"/>
          <a:stretch>
            <a:fillRect/>
          </a:stretch>
        </p:blipFill>
        <p:spPr>
          <a:xfrm>
            <a:off x="380234" y="4228465"/>
            <a:ext cx="3224530" cy="2472055"/>
          </a:xfrm>
          <a:prstGeom prst="rect">
            <a:avLst/>
          </a:prstGeom>
        </p:spPr>
      </p:pic>
      <p:sp>
        <p:nvSpPr>
          <p:cNvPr id="8" name="文本框 7"/>
          <p:cNvSpPr txBox="1"/>
          <p:nvPr/>
        </p:nvSpPr>
        <p:spPr>
          <a:xfrm>
            <a:off x="-39501" y="3765550"/>
            <a:ext cx="4064000" cy="368300"/>
          </a:xfrm>
          <a:prstGeom prst="rect">
            <a:avLst/>
          </a:prstGeom>
          <a:noFill/>
        </p:spPr>
        <p:txBody>
          <a:bodyPr wrap="square" rtlCol="0">
            <a:spAutoFit/>
          </a:bodyPr>
          <a:lstStyle/>
          <a:p>
            <a:pPr algn="ctr"/>
            <a:r>
              <a:rPr lang="en-US" altLang="zh-CN" dirty="0"/>
              <a:t>Yolov10s</a:t>
            </a:r>
            <a:r>
              <a:rPr lang="zh-CN" altLang="en-US" dirty="0"/>
              <a:t>？</a:t>
            </a:r>
            <a:endParaRPr lang="en-US" altLang="zh-CN" dirty="0"/>
          </a:p>
        </p:txBody>
      </p:sp>
      <p:pic>
        <p:nvPicPr>
          <p:cNvPr id="9" name="图片 8" descr="confusion_matrix_normalized"/>
          <p:cNvPicPr>
            <a:picLocks noChangeAspect="1"/>
          </p:cNvPicPr>
          <p:nvPr/>
        </p:nvPicPr>
        <p:blipFill>
          <a:blip r:embed="rId3"/>
          <a:stretch>
            <a:fillRect/>
          </a:stretch>
        </p:blipFill>
        <p:spPr>
          <a:xfrm>
            <a:off x="267335" y="666115"/>
            <a:ext cx="2803525" cy="2286635"/>
          </a:xfrm>
          <a:prstGeom prst="rect">
            <a:avLst/>
          </a:prstGeom>
        </p:spPr>
      </p:pic>
      <p:sp>
        <p:nvSpPr>
          <p:cNvPr id="10" name="文本框 9"/>
          <p:cNvSpPr txBox="1"/>
          <p:nvPr/>
        </p:nvSpPr>
        <p:spPr>
          <a:xfrm>
            <a:off x="-362903" y="319212"/>
            <a:ext cx="4064000" cy="368300"/>
          </a:xfrm>
          <a:prstGeom prst="rect">
            <a:avLst/>
          </a:prstGeom>
          <a:noFill/>
        </p:spPr>
        <p:txBody>
          <a:bodyPr wrap="square" rtlCol="0">
            <a:spAutoFit/>
          </a:bodyPr>
          <a:lstStyle/>
          <a:p>
            <a:pPr algn="ctr"/>
            <a:r>
              <a:rPr lang="en-US" altLang="zh-CN" dirty="0"/>
              <a:t>yolov8n</a:t>
            </a:r>
            <a:endParaRPr lang="en-US" altLang="zh-CN" dirty="0"/>
          </a:p>
        </p:txBody>
      </p:sp>
      <p:pic>
        <p:nvPicPr>
          <p:cNvPr id="13" name="图片 12" descr="confusion_matrix_normalized"/>
          <p:cNvPicPr>
            <a:picLocks noChangeAspect="1"/>
          </p:cNvPicPr>
          <p:nvPr/>
        </p:nvPicPr>
        <p:blipFill>
          <a:blip r:embed="rId4"/>
          <a:stretch>
            <a:fillRect/>
          </a:stretch>
        </p:blipFill>
        <p:spPr>
          <a:xfrm>
            <a:off x="6520815" y="643156"/>
            <a:ext cx="3046730" cy="2308960"/>
          </a:xfrm>
          <a:prstGeom prst="rect">
            <a:avLst/>
          </a:prstGeom>
        </p:spPr>
      </p:pic>
      <p:sp>
        <p:nvSpPr>
          <p:cNvPr id="14" name="文本框 13"/>
          <p:cNvSpPr txBox="1"/>
          <p:nvPr/>
        </p:nvSpPr>
        <p:spPr>
          <a:xfrm>
            <a:off x="2755900" y="298735"/>
            <a:ext cx="4064000" cy="368300"/>
          </a:xfrm>
          <a:prstGeom prst="rect">
            <a:avLst/>
          </a:prstGeom>
          <a:noFill/>
        </p:spPr>
        <p:txBody>
          <a:bodyPr wrap="square" rtlCol="0">
            <a:spAutoFit/>
          </a:bodyPr>
          <a:lstStyle/>
          <a:p>
            <a:pPr algn="ctr"/>
            <a:r>
              <a:rPr lang="en-US" altLang="zh-CN" dirty="0"/>
              <a:t>yolov8s</a:t>
            </a:r>
            <a:endParaRPr lang="en-US" altLang="zh-CN" dirty="0"/>
          </a:p>
        </p:txBody>
      </p:sp>
      <p:sp>
        <p:nvSpPr>
          <p:cNvPr id="15" name="文本框 14"/>
          <p:cNvSpPr txBox="1"/>
          <p:nvPr/>
        </p:nvSpPr>
        <p:spPr>
          <a:xfrm>
            <a:off x="7672705" y="4834255"/>
            <a:ext cx="4064000" cy="2023745"/>
          </a:xfrm>
          <a:prstGeom prst="rect">
            <a:avLst/>
          </a:prstGeom>
          <a:noFill/>
        </p:spPr>
        <p:txBody>
          <a:bodyPr wrap="square" rtlCol="0">
            <a:noAutofit/>
          </a:bodyPr>
          <a:lstStyle/>
          <a:p>
            <a:r>
              <a:rPr lang="zh-CN" altLang="en-US" dirty="0"/>
              <a:t>结论：</a:t>
            </a:r>
            <a:endParaRPr lang="zh-CN" altLang="en-US" dirty="0"/>
          </a:p>
          <a:p>
            <a:r>
              <a:rPr lang="en-US" altLang="zh-CN" dirty="0"/>
              <a:t>yolov8n </a:t>
            </a:r>
            <a:r>
              <a:rPr lang="zh-CN" altLang="en-US" dirty="0"/>
              <a:t>可用</a:t>
            </a:r>
            <a:endParaRPr lang="en-US" altLang="zh-CN" dirty="0"/>
          </a:p>
          <a:p>
            <a:r>
              <a:rPr lang="en-US" altLang="zh-CN" dirty="0"/>
              <a:t>yolov8s </a:t>
            </a:r>
            <a:r>
              <a:rPr lang="zh-CN" altLang="en-US" dirty="0"/>
              <a:t>更优秀</a:t>
            </a:r>
            <a:endParaRPr lang="en-US" altLang="zh-CN" dirty="0"/>
          </a:p>
          <a:p>
            <a:r>
              <a:rPr lang="en-US" altLang="zh-CN" dirty="0"/>
              <a:t>yolov8m</a:t>
            </a:r>
            <a:r>
              <a:rPr lang="zh-CN" altLang="en-US" dirty="0"/>
              <a:t>在识别敌人与</a:t>
            </a:r>
            <a:r>
              <a:rPr lang="en-US" altLang="zh-CN" dirty="0"/>
              <a:t>s</a:t>
            </a:r>
            <a:r>
              <a:rPr lang="zh-CN" altLang="en-US" dirty="0"/>
              <a:t>表现几乎一致</a:t>
            </a:r>
            <a:endParaRPr lang="en-US" altLang="zh-CN" dirty="0"/>
          </a:p>
          <a:p>
            <a:r>
              <a:rPr lang="en-US" altLang="zh-CN" dirty="0"/>
              <a:t>yolov10s</a:t>
            </a:r>
            <a:r>
              <a:rPr lang="zh-CN" altLang="en-US" dirty="0"/>
              <a:t>不可用（</a:t>
            </a:r>
            <a:r>
              <a:rPr lang="en-US" altLang="zh-CN" sz="1000" dirty="0"/>
              <a:t>why</a:t>
            </a:r>
            <a:r>
              <a:rPr lang="zh-CN" altLang="en-US" sz="1000" dirty="0"/>
              <a:t>？去除</a:t>
            </a:r>
            <a:r>
              <a:rPr lang="en-US" altLang="zh-CN" sz="1000" dirty="0"/>
              <a:t>NMS</a:t>
            </a:r>
            <a:r>
              <a:rPr lang="zh-CN" altLang="en-US" sz="1000" dirty="0"/>
              <a:t>似乎与此无关</a:t>
            </a:r>
            <a:r>
              <a:rPr lang="zh-CN" altLang="en-US" dirty="0"/>
              <a:t>）</a:t>
            </a:r>
            <a:endParaRPr lang="zh-CN" altLang="en-US" dirty="0"/>
          </a:p>
          <a:p>
            <a:r>
              <a:rPr lang="en-US" altLang="zh-CN" dirty="0"/>
              <a:t>8s</a:t>
            </a:r>
            <a:r>
              <a:rPr lang="zh-CN" altLang="en-US" dirty="0"/>
              <a:t>会犯将友方识别成敌方的错误。</a:t>
            </a:r>
            <a:endParaRPr lang="zh-CN" altLang="en-US" dirty="0"/>
          </a:p>
          <a:p>
            <a:r>
              <a:rPr lang="en-US" altLang="zh-CN" dirty="0"/>
              <a:t>8m</a:t>
            </a:r>
            <a:r>
              <a:rPr lang="zh-CN" altLang="en-US" dirty="0"/>
              <a:t>几乎不会。</a:t>
            </a:r>
            <a:endParaRPr lang="zh-CN" altLang="en-US" dirty="0"/>
          </a:p>
          <a:p>
            <a:endParaRPr lang="zh-CN" altLang="en-US" dirty="0"/>
          </a:p>
        </p:txBody>
      </p:sp>
      <p:sp>
        <p:nvSpPr>
          <p:cNvPr id="2" name="文本框 1"/>
          <p:cNvSpPr txBox="1"/>
          <p:nvPr/>
        </p:nvSpPr>
        <p:spPr>
          <a:xfrm>
            <a:off x="7535545" y="3357880"/>
            <a:ext cx="4064000" cy="1200329"/>
          </a:xfrm>
          <a:prstGeom prst="rect">
            <a:avLst/>
          </a:prstGeom>
          <a:noFill/>
        </p:spPr>
        <p:txBody>
          <a:bodyPr wrap="square" rtlCol="0">
            <a:spAutoFit/>
          </a:bodyPr>
          <a:lstStyle/>
          <a:p>
            <a:r>
              <a:rPr lang="zh-CN" altLang="en-US" dirty="0"/>
              <a:t>上一个模型（</a:t>
            </a:r>
            <a:r>
              <a:rPr lang="en-US" altLang="zh-CN" dirty="0"/>
              <a:t>yolov8n</a:t>
            </a:r>
            <a:r>
              <a:rPr lang="zh-CN" altLang="en-US" dirty="0"/>
              <a:t>）已经能够基本满足实战需求，因此我们先看看使用参数量更大的模型和更新的模型是否有更好的表现</a:t>
            </a:r>
            <a:r>
              <a:rPr lang="en-US" altLang="zh-CN" dirty="0"/>
              <a:t>.</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5">
                                            <p:txEl>
                                              <p:pRg st="1" end="1"/>
                                            </p:txEl>
                                          </p:spTgt>
                                        </p:tgtEl>
                                        <p:attrNameLst>
                                          <p:attrName>style.visibility</p:attrName>
                                        </p:attrNameLst>
                                      </p:cBhvr>
                                      <p:to>
                                        <p:strVal val="visible"/>
                                      </p:to>
                                    </p:set>
                                    <p:animEffect transition="in" filter="fade">
                                      <p:cBhvr>
                                        <p:cTn id="10" dur="500"/>
                                        <p:tgtEl>
                                          <p:spTgt spid="1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xEl>
                                              <p:pRg st="2" end="2"/>
                                            </p:txEl>
                                          </p:spTgt>
                                        </p:tgtEl>
                                        <p:attrNameLst>
                                          <p:attrName>style.visibility</p:attrName>
                                        </p:attrNameLst>
                                      </p:cBhvr>
                                      <p:to>
                                        <p:strVal val="visible"/>
                                      </p:to>
                                    </p:set>
                                    <p:animEffect transition="in" filter="fade">
                                      <p:cBhvr>
                                        <p:cTn id="13" dur="500"/>
                                        <p:tgtEl>
                                          <p:spTgt spid="1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xEl>
                                              <p:pRg st="3" end="3"/>
                                            </p:txEl>
                                          </p:spTgt>
                                        </p:tgtEl>
                                        <p:attrNameLst>
                                          <p:attrName>style.visibility</p:attrName>
                                        </p:attrNameLst>
                                      </p:cBhvr>
                                      <p:to>
                                        <p:strVal val="visible"/>
                                      </p:to>
                                    </p:set>
                                    <p:animEffect transition="in" filter="fade">
                                      <p:cBhvr>
                                        <p:cTn id="16" dur="500"/>
                                        <p:tgtEl>
                                          <p:spTgt spid="15">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xEl>
                                              <p:pRg st="4" end="4"/>
                                            </p:txEl>
                                          </p:spTgt>
                                        </p:tgtEl>
                                        <p:attrNameLst>
                                          <p:attrName>style.visibility</p:attrName>
                                        </p:attrNameLst>
                                      </p:cBhvr>
                                      <p:to>
                                        <p:strVal val="visible"/>
                                      </p:to>
                                    </p:set>
                                    <p:animEffect transition="in" filter="fade">
                                      <p:cBhvr>
                                        <p:cTn id="19" dur="500"/>
                                        <p:tgtEl>
                                          <p:spTgt spid="15">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5">
                                            <p:txEl>
                                              <p:pRg st="5" end="5"/>
                                            </p:txEl>
                                          </p:spTgt>
                                        </p:tgtEl>
                                        <p:attrNameLst>
                                          <p:attrName>style.visibility</p:attrName>
                                        </p:attrNameLst>
                                      </p:cBhvr>
                                      <p:to>
                                        <p:strVal val="visible"/>
                                      </p:to>
                                    </p:set>
                                    <p:animEffect transition="in" filter="fade">
                                      <p:cBhvr>
                                        <p:cTn id="22" dur="500"/>
                                        <p:tgtEl>
                                          <p:spTgt spid="15">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xEl>
                                              <p:pRg st="6" end="6"/>
                                            </p:txEl>
                                          </p:spTgt>
                                        </p:tgtEl>
                                        <p:attrNameLst>
                                          <p:attrName>style.visibility</p:attrName>
                                        </p:attrNameLst>
                                      </p:cBhvr>
                                      <p:to>
                                        <p:strVal val="visible"/>
                                      </p:to>
                                    </p:set>
                                    <p:animEffect transition="in" filter="fade">
                                      <p:cBhvr>
                                        <p:cTn id="25" dur="500"/>
                                        <p:tgtEl>
                                          <p:spTgt spid="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1653540" y="4149090"/>
            <a:ext cx="2867025" cy="1272540"/>
          </a:xfrm>
          <a:prstGeom prst="rect">
            <a:avLst/>
          </a:prstGeom>
        </p:spPr>
      </p:pic>
      <p:pic>
        <p:nvPicPr>
          <p:cNvPr id="11" name="图片 10"/>
          <p:cNvPicPr>
            <a:picLocks noChangeAspect="1"/>
          </p:cNvPicPr>
          <p:nvPr/>
        </p:nvPicPr>
        <p:blipFill>
          <a:blip r:embed="rId2"/>
          <a:stretch>
            <a:fillRect/>
          </a:stretch>
        </p:blipFill>
        <p:spPr>
          <a:xfrm>
            <a:off x="3950335" y="5483225"/>
            <a:ext cx="3604895" cy="1303020"/>
          </a:xfrm>
          <a:prstGeom prst="rect">
            <a:avLst/>
          </a:prstGeom>
        </p:spPr>
      </p:pic>
      <p:graphicFrame>
        <p:nvGraphicFramePr>
          <p:cNvPr id="6" name="表格 5"/>
          <p:cNvGraphicFramePr/>
          <p:nvPr>
            <p:custDataLst>
              <p:tags r:id="rId3"/>
            </p:custDataLst>
          </p:nvPr>
        </p:nvGraphicFramePr>
        <p:xfrm>
          <a:off x="360680" y="1720215"/>
          <a:ext cx="10281920" cy="1947545"/>
        </p:xfrm>
        <a:graphic>
          <a:graphicData uri="http://schemas.openxmlformats.org/drawingml/2006/table">
            <a:tbl>
              <a:tblPr firstRow="1" bandRow="1">
                <a:tableStyleId>{5C22544A-7EE6-4342-B048-85BDC9FD1C3A}</a:tableStyleId>
              </a:tblPr>
              <a:tblGrid>
                <a:gridCol w="1974215"/>
                <a:gridCol w="2352040"/>
                <a:gridCol w="1936115"/>
                <a:gridCol w="4019550"/>
              </a:tblGrid>
              <a:tr h="385445">
                <a:tc>
                  <a:txBody>
                    <a:bodyPr/>
                    <a:lstStyle/>
                    <a:p>
                      <a:pPr>
                        <a:buNone/>
                      </a:pPr>
                      <a:r>
                        <a:rPr lang="en-US" altLang="zh-CN" dirty="0"/>
                        <a:t>model</a:t>
                      </a:r>
                      <a:endParaRPr lang="en-US" altLang="zh-CN" dirty="0"/>
                    </a:p>
                  </a:txBody>
                  <a:tcPr/>
                </a:tc>
                <a:tc>
                  <a:txBody>
                    <a:bodyPr/>
                    <a:lstStyle/>
                    <a:p>
                      <a:pPr>
                        <a:buNone/>
                      </a:pPr>
                      <a:r>
                        <a:rPr lang="en-US" altLang="zh-CN"/>
                        <a:t>yolo8n</a:t>
                      </a:r>
                      <a:endParaRPr lang="en-US" altLang="zh-CN"/>
                    </a:p>
                  </a:txBody>
                  <a:tcPr/>
                </a:tc>
                <a:tc>
                  <a:txBody>
                    <a:bodyPr/>
                    <a:lstStyle/>
                    <a:p>
                      <a:pPr>
                        <a:buNone/>
                      </a:pPr>
                      <a:r>
                        <a:rPr lang="en-US" altLang="zh-CN"/>
                        <a:t>yolo8s</a:t>
                      </a:r>
                      <a:endParaRPr lang="en-US" altLang="zh-CN"/>
                    </a:p>
                  </a:txBody>
                  <a:tcPr/>
                </a:tc>
                <a:tc>
                  <a:txBody>
                    <a:bodyPr/>
                    <a:lstStyle/>
                    <a:p>
                      <a:pPr>
                        <a:buNone/>
                      </a:pPr>
                      <a:r>
                        <a:rPr lang="en-US" altLang="zh-CN"/>
                        <a:t>yolo8m</a:t>
                      </a:r>
                      <a:endParaRPr lang="en-US" altLang="zh-CN"/>
                    </a:p>
                  </a:txBody>
                  <a:tcPr/>
                </a:tc>
              </a:tr>
              <a:tr h="647700">
                <a:tc>
                  <a:txBody>
                    <a:bodyPr/>
                    <a:lstStyle/>
                    <a:p>
                      <a:pPr>
                        <a:buNone/>
                      </a:pPr>
                      <a:r>
                        <a:rPr lang="en-US" altLang="zh-CN"/>
                        <a:t>time cost</a:t>
                      </a:r>
                      <a:endParaRPr lang="en-US" altLang="zh-CN"/>
                    </a:p>
                  </a:txBody>
                  <a:tcPr/>
                </a:tc>
                <a:tc>
                  <a:txBody>
                    <a:bodyPr/>
                    <a:lstStyle/>
                    <a:p>
                      <a:pPr>
                        <a:buNone/>
                      </a:pPr>
                      <a:r>
                        <a:rPr lang="en-US" altLang="zh-CN"/>
                        <a:t>36ms</a:t>
                      </a:r>
                      <a:endParaRPr lang="en-US" altLang="zh-CN"/>
                    </a:p>
                  </a:txBody>
                  <a:tcPr/>
                </a:tc>
                <a:tc>
                  <a:txBody>
                    <a:bodyPr/>
                    <a:lstStyle/>
                    <a:p>
                      <a:pPr>
                        <a:buNone/>
                      </a:pPr>
                      <a:r>
                        <a:rPr lang="en-US" altLang="zh-CN"/>
                        <a:t>83ms</a:t>
                      </a:r>
                      <a:endParaRPr lang="en-US" altLang="zh-CN"/>
                    </a:p>
                  </a:txBody>
                  <a:tcPr/>
                </a:tc>
                <a:tc>
                  <a:txBody>
                    <a:bodyPr/>
                    <a:lstStyle/>
                    <a:p>
                      <a:pPr>
                        <a:buNone/>
                      </a:pPr>
                      <a:r>
                        <a:rPr lang="en-US" altLang="zh-CN"/>
                        <a:t>90ms or 150ms(not stable)</a:t>
                      </a:r>
                      <a:endParaRPr lang="en-US" altLang="zh-CN"/>
                    </a:p>
                  </a:txBody>
                  <a:tcPr/>
                </a:tc>
              </a:tr>
              <a:tr h="385445">
                <a:tc>
                  <a:txBody>
                    <a:bodyPr/>
                    <a:lstStyle/>
                    <a:p>
                      <a:pPr>
                        <a:buNone/>
                      </a:pPr>
                      <a:r>
                        <a:rPr lang="en-US" altLang="zh-CN"/>
                        <a:t>correctness for enemy/head/friend/friend_shadow</a:t>
                      </a:r>
                      <a:endParaRPr lang="en-US" altLang="zh-CN"/>
                    </a:p>
                  </a:txBody>
                  <a:tcPr/>
                </a:tc>
                <a:tc>
                  <a:txBody>
                    <a:bodyPr/>
                    <a:lstStyle/>
                    <a:p>
                      <a:pPr>
                        <a:buNone/>
                      </a:pPr>
                      <a:r>
                        <a:rPr lang="en-US" altLang="zh-CN"/>
                        <a:t>0.33/0/0.25/0.75</a:t>
                      </a:r>
                      <a:endParaRPr lang="en-US" altLang="zh-CN"/>
                    </a:p>
                  </a:txBody>
                  <a:tcPr/>
                </a:tc>
                <a:tc>
                  <a:txBody>
                    <a:bodyPr/>
                    <a:lstStyle/>
                    <a:p>
                      <a:pPr>
                        <a:buNone/>
                      </a:pPr>
                      <a:r>
                        <a:rPr lang="en-US" altLang="zh-CN" dirty="0"/>
                        <a:t>0.8/0.14/0.5/0.75</a:t>
                      </a:r>
                      <a:endParaRPr lang="en-US" altLang="zh-CN" dirty="0"/>
                    </a:p>
                  </a:txBody>
                  <a:tcPr/>
                </a:tc>
                <a:tc>
                  <a:txBody>
                    <a:bodyPr/>
                    <a:lstStyle/>
                    <a:p>
                      <a:pPr>
                        <a:buNone/>
                      </a:pPr>
                      <a:r>
                        <a:rPr lang="en-US" altLang="zh-CN" dirty="0"/>
                        <a:t>0.8/0.14/0.75/1.00</a:t>
                      </a:r>
                      <a:endParaRPr lang="en-US" altLang="zh-CN" dirty="0"/>
                    </a:p>
                  </a:txBody>
                  <a:tcPr/>
                </a:tc>
              </a:tr>
            </a:tbl>
          </a:graphicData>
        </a:graphic>
      </p:graphicFrame>
      <p:pic>
        <p:nvPicPr>
          <p:cNvPr id="7" name="图片 6"/>
          <p:cNvPicPr>
            <a:picLocks noChangeAspect="1"/>
          </p:cNvPicPr>
          <p:nvPr/>
        </p:nvPicPr>
        <p:blipFill>
          <a:blip r:embed="rId4"/>
          <a:stretch>
            <a:fillRect/>
          </a:stretch>
        </p:blipFill>
        <p:spPr>
          <a:xfrm>
            <a:off x="7687945" y="4207510"/>
            <a:ext cx="2280285" cy="1276350"/>
          </a:xfrm>
          <a:prstGeom prst="rect">
            <a:avLst/>
          </a:prstGeom>
        </p:spPr>
      </p:pic>
      <p:sp>
        <p:nvSpPr>
          <p:cNvPr id="8" name="文本框 7"/>
          <p:cNvSpPr txBox="1"/>
          <p:nvPr/>
        </p:nvSpPr>
        <p:spPr>
          <a:xfrm>
            <a:off x="456565" y="383540"/>
            <a:ext cx="4439920" cy="583565"/>
          </a:xfrm>
          <a:prstGeom prst="rect">
            <a:avLst/>
          </a:prstGeom>
          <a:noFill/>
        </p:spPr>
        <p:txBody>
          <a:bodyPr wrap="square" rtlCol="0">
            <a:spAutoFit/>
          </a:bodyPr>
          <a:lstStyle/>
          <a:p>
            <a:r>
              <a:rPr lang="zh-CN" altLang="en-US" sz="3200" b="1">
                <a:ln w="15875"/>
                <a:gradFill>
                  <a:gsLst>
                    <a:gs pos="0">
                      <a:schemeClr val="accent1"/>
                    </a:gs>
                    <a:gs pos="100000">
                      <a:schemeClr val="accent6"/>
                    </a:gs>
                  </a:gsLst>
                  <a:lin ang="2700000" scaled="0"/>
                </a:gradFill>
                <a:effectLst/>
              </a:rPr>
              <a:t>时间对比</a:t>
            </a:r>
            <a:endParaRPr lang="zh-CN" altLang="en-US" sz="3200" b="1">
              <a:ln w="15875"/>
              <a:gradFill>
                <a:gsLst>
                  <a:gs pos="0">
                    <a:schemeClr val="accent1"/>
                  </a:gs>
                  <a:gs pos="100000">
                    <a:schemeClr val="accent6"/>
                  </a:gs>
                </a:gsLst>
                <a:lin ang="2700000" scaled="0"/>
              </a:gradFill>
              <a:effectLst/>
            </a:endParaRPr>
          </a:p>
        </p:txBody>
      </p:sp>
      <p:sp>
        <p:nvSpPr>
          <p:cNvPr id="3" name="文本框 2"/>
          <p:cNvSpPr txBox="1"/>
          <p:nvPr/>
        </p:nvSpPr>
        <p:spPr>
          <a:xfrm>
            <a:off x="456565" y="1088390"/>
            <a:ext cx="4064000" cy="368300"/>
          </a:xfrm>
          <a:prstGeom prst="rect">
            <a:avLst/>
          </a:prstGeom>
          <a:noFill/>
        </p:spPr>
        <p:txBody>
          <a:bodyPr wrap="square" rtlCol="0">
            <a:spAutoFit/>
          </a:bodyPr>
          <a:lstStyle/>
          <a:p>
            <a:r>
              <a:rPr lang="zh-CN" altLang="en-US"/>
              <a:t>结论：三者时间均可接受</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a:ln w="15875"/>
                <a:gradFill>
                  <a:gsLst>
                    <a:gs pos="0">
                      <a:schemeClr val="accent1"/>
                    </a:gs>
                    <a:gs pos="100000">
                      <a:schemeClr val="accent6"/>
                    </a:gs>
                  </a:gsLst>
                  <a:lin ang="2700000" scaled="0"/>
                </a:gradFill>
                <a:effectLst/>
              </a:rPr>
              <a:t>优化</a:t>
            </a:r>
            <a:endParaRPr lang="zh-CN" altLang="en-US" sz="3200">
              <a:ln w="15875"/>
              <a:gradFill>
                <a:gsLst>
                  <a:gs pos="0">
                    <a:schemeClr val="accent1"/>
                  </a:gs>
                  <a:gs pos="100000">
                    <a:schemeClr val="accent6"/>
                  </a:gs>
                </a:gsLst>
                <a:lin ang="2700000" scaled="0"/>
              </a:gradFill>
              <a:effectLst/>
            </a:endParaRPr>
          </a:p>
        </p:txBody>
      </p:sp>
      <p:sp>
        <p:nvSpPr>
          <p:cNvPr id="3" name="内容占位符 2"/>
          <p:cNvSpPr>
            <a:spLocks noGrp="1"/>
          </p:cNvSpPr>
          <p:nvPr>
            <p:ph idx="1"/>
          </p:nvPr>
        </p:nvSpPr>
        <p:spPr>
          <a:xfrm>
            <a:off x="838200" y="1825625"/>
            <a:ext cx="6786880" cy="4351655"/>
          </a:xfrm>
        </p:spPr>
        <p:txBody>
          <a:bodyPr>
            <a:normAutofit/>
          </a:bodyPr>
          <a:lstStyle/>
          <a:p>
            <a:r>
              <a:rPr lang="zh-CN" altLang="en-US" sz="2000" b="1" dirty="0"/>
              <a:t>守望先锋的敌人边框总为鲜艳的红色</a:t>
            </a:r>
            <a:endParaRPr lang="zh-CN" altLang="en-US" sz="2000" b="1" dirty="0"/>
          </a:p>
          <a:p>
            <a:r>
              <a:rPr lang="en-US" altLang="zh-CN" sz="2000" dirty="0"/>
              <a:t>idea</a:t>
            </a:r>
            <a:r>
              <a:rPr lang="zh-CN" altLang="en-US" sz="2000" dirty="0"/>
              <a:t>：将图片中非红色的像素剔除，仅保留红色系像素，从而剔除许多无关因素（尤其是与敌人模型一样的队友和队友轮廓）。</a:t>
            </a:r>
            <a:endParaRPr lang="zh-CN" altLang="en-US" sz="2000" dirty="0"/>
          </a:p>
          <a:p>
            <a:r>
              <a:rPr lang="zh-CN" altLang="en-US" sz="2000" dirty="0"/>
              <a:t>优点：</a:t>
            </a:r>
            <a:endParaRPr lang="en-US" altLang="zh-CN" sz="2000" dirty="0"/>
          </a:p>
          <a:p>
            <a:r>
              <a:rPr lang="en-US" altLang="zh-CN" sz="2000" dirty="0"/>
              <a:t>1.</a:t>
            </a:r>
            <a:r>
              <a:rPr lang="zh-CN" altLang="en-US" sz="2000" dirty="0"/>
              <a:t>可直接剔除队友类以及队友轮廓类。</a:t>
            </a:r>
            <a:endParaRPr lang="en-US" altLang="zh-CN" sz="2000" dirty="0"/>
          </a:p>
          <a:p>
            <a:r>
              <a:rPr lang="en-US" altLang="zh-CN" sz="2000" dirty="0"/>
              <a:t>2.</a:t>
            </a:r>
            <a:r>
              <a:rPr lang="zh-CN" altLang="en-US" sz="2000" dirty="0"/>
              <a:t>增强模型的泛化能力</a:t>
            </a:r>
            <a:r>
              <a:rPr lang="en-US" altLang="zh-CN" sz="2000" dirty="0"/>
              <a:t>(</a:t>
            </a:r>
            <a:r>
              <a:rPr lang="zh-CN" altLang="en-US" sz="2000" dirty="0"/>
              <a:t>可识别数据集以外的敌人）。</a:t>
            </a:r>
            <a:endParaRPr lang="en-US" altLang="zh-CN" sz="2000" dirty="0"/>
          </a:p>
          <a:p>
            <a:r>
              <a:rPr lang="en-US" altLang="zh-CN" sz="2000" dirty="0"/>
              <a:t>3.</a:t>
            </a:r>
            <a:r>
              <a:rPr lang="zh-CN" altLang="en-US" sz="2000" dirty="0"/>
              <a:t>提高检测精度，减少误判。</a:t>
            </a:r>
            <a:endParaRPr lang="en-US" altLang="zh-CN" sz="2000" dirty="0"/>
          </a:p>
          <a:p>
            <a:r>
              <a:rPr lang="zh-CN" altLang="en-US" sz="2000" dirty="0"/>
              <a:t>缺点：</a:t>
            </a:r>
            <a:endParaRPr lang="en-US" altLang="zh-CN" sz="2000" dirty="0"/>
          </a:p>
          <a:p>
            <a:r>
              <a:rPr lang="en-US" altLang="zh-CN" sz="2000" dirty="0"/>
              <a:t>1.</a:t>
            </a:r>
            <a:r>
              <a:rPr lang="zh-CN" altLang="en-US" sz="2000" dirty="0"/>
              <a:t>游戏内光线会影响像素。</a:t>
            </a:r>
            <a:endParaRPr lang="en-US" altLang="zh-CN" sz="2000" dirty="0"/>
          </a:p>
          <a:p>
            <a:r>
              <a:rPr lang="en-US" altLang="zh-CN" sz="2000" dirty="0"/>
              <a:t>2.</a:t>
            </a:r>
            <a:r>
              <a:rPr lang="zh-CN" altLang="en-US" sz="2000" dirty="0"/>
              <a:t>红气球？红枫树？被打的全身红血特效的队友？</a:t>
            </a:r>
            <a:endParaRPr lang="zh-CN" altLang="en-US" sz="2000" dirty="0"/>
          </a:p>
        </p:txBody>
      </p:sp>
      <p:pic>
        <p:nvPicPr>
          <p:cNvPr id="4" name="图片 3"/>
          <p:cNvPicPr>
            <a:picLocks noChangeAspect="1"/>
          </p:cNvPicPr>
          <p:nvPr/>
        </p:nvPicPr>
        <p:blipFill>
          <a:blip r:embed="rId1"/>
          <a:stretch>
            <a:fillRect/>
          </a:stretch>
        </p:blipFill>
        <p:spPr>
          <a:xfrm>
            <a:off x="7976235" y="1825625"/>
            <a:ext cx="3635375" cy="40868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fade">
                                      <p:cBhvr>
                                        <p:cTn id="2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2024-06-20 164717"/>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 2024-06-20 164717"/>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sld>
</file>

<file path=ppt/tags/tag1.xml><?xml version="1.0" encoding="utf-8"?>
<p:tagLst xmlns:p="http://schemas.openxmlformats.org/presentationml/2006/main">
  <p:tag name="TABLE_ENDDRAG_ORIGIN_RECT" val="880*142"/>
  <p:tag name="TABLE_ENDDRAG_RECT" val="48*210*880*142"/>
</p:tagLst>
</file>

<file path=ppt/tags/tag2.xml><?xml version="1.0" encoding="utf-8"?>
<p:tagLst xmlns:p="http://schemas.openxmlformats.org/presentationml/2006/main">
  <p:tag name="KSO_WM_DIAGRAM_VIRTUALLY_FRAME" val="{&quot;height&quot;:490.45,&quot;left&quot;:79.6,&quot;top&quot;:17.84992125984245,&quot;width&quot;:894.95}"/>
</p:tagLst>
</file>

<file path=ppt/tags/tag3.xml><?xml version="1.0" encoding="utf-8"?>
<p:tagLst xmlns:p="http://schemas.openxmlformats.org/presentationml/2006/main">
  <p:tag name="KSO_WM_DIAGRAM_VIRTUALLY_FRAME" val="{&quot;height&quot;:490.45,&quot;left&quot;:79.6,&quot;top&quot;:17.84992125984245,&quot;width&quot;:894.95}"/>
</p:tagLst>
</file>

<file path=ppt/tags/tag4.xml><?xml version="1.0" encoding="utf-8"?>
<p:tagLst xmlns:p="http://schemas.openxmlformats.org/presentationml/2006/main">
  <p:tag name="KSO_WM_DIAGRAM_VIRTUALLY_FRAME" val="{&quot;height&quot;:490.45,&quot;left&quot;:79.6,&quot;top&quot;:17.84992125984245,&quot;width&quot;:894.95}"/>
</p:tagLst>
</file>

<file path=ppt/tags/tag5.xml><?xml version="1.0" encoding="utf-8"?>
<p:tagLst xmlns:p="http://schemas.openxmlformats.org/presentationml/2006/main">
  <p:tag name="KSO_WM_DIAGRAM_VIRTUALLY_FRAME" val="{&quot;height&quot;:490.45,&quot;left&quot;:79.6,&quot;top&quot;:17.84992125984245,&quot;width&quot;:894.95}"/>
</p:tagLst>
</file>

<file path=ppt/tags/tag6.xml><?xml version="1.0" encoding="utf-8"?>
<p:tagLst xmlns:p="http://schemas.openxmlformats.org/presentationml/2006/main">
  <p:tag name="KSO_WM_DIAGRAM_VIRTUALLY_FRAME" val="{&quot;height&quot;:490.45,&quot;left&quot;:79.6,&quot;top&quot;:17.84992125984245,&quot;width&quot;:894.95}"/>
</p:tagLst>
</file>

<file path=ppt/tags/tag7.xml><?xml version="1.0" encoding="utf-8"?>
<p:tagLst xmlns:p="http://schemas.openxmlformats.org/presentationml/2006/main">
  <p:tag name="COMMONDATA" val="eyJoZGlkIjoiNWQ2OTgwMzgyMTk2NmY0ZjRlZjNiYzk0YzQ0YmFlMmYifQ=="/>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1940</Words>
  <Application>WPS 演示</Application>
  <PresentationFormat>宽屏</PresentationFormat>
  <Paragraphs>163</Paragraphs>
  <Slides>17</Slides>
  <Notes>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17</vt:i4>
      </vt:variant>
    </vt:vector>
  </HeadingPairs>
  <TitlesOfParts>
    <vt:vector size="24" baseType="lpstr">
      <vt:lpstr>Arial</vt:lpstr>
      <vt:lpstr>宋体</vt:lpstr>
      <vt:lpstr>Wingdings</vt:lpstr>
      <vt:lpstr>Calibri</vt:lpstr>
      <vt:lpstr>微软雅黑</vt:lpstr>
      <vt:lpstr>Arial Unicode MS</vt:lpstr>
      <vt:lpstr>WPS</vt:lpstr>
      <vt:lpstr>AI-fundamentals Project 2 report</vt:lpstr>
      <vt:lpstr>任务：守望先锋aimbot实现</vt:lpstr>
      <vt:lpstr>场景分析</vt:lpstr>
      <vt:lpstr>PowerPoint 演示文稿</vt:lpstr>
      <vt:lpstr>PowerPoint 演示文稿</vt:lpstr>
      <vt:lpstr>PowerPoint 演示文稿</vt:lpstr>
      <vt:lpstr>优化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MY TINY DATA(161) VS HUGE DATA(4678)</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Alex</dc:creator>
  <cp:lastModifiedBy>凛冬零</cp:lastModifiedBy>
  <cp:revision>92</cp:revision>
  <dcterms:created xsi:type="dcterms:W3CDTF">2023-08-09T12:44:00Z</dcterms:created>
  <dcterms:modified xsi:type="dcterms:W3CDTF">2024-06-26T01:54:14Z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2052-12.1.0.16929</vt:lpwstr>
  </property>
</Properties>
</file>